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1" r:id="rId4"/>
    <p:sldId id="257" r:id="rId5"/>
    <p:sldId id="258"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0CC365C-4D9B-44C9-8421-BD644D65ADCB}" type="datetimeFigureOut">
              <a:rPr lang="en-US" smtClean="0"/>
              <a:pPr/>
              <a:t>6/7/2013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FCFBF2CE-7D51-4B6A-8284-14D12AE0254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0CC365C-4D9B-44C9-8421-BD644D65ADCB}" type="datetimeFigureOut">
              <a:rPr lang="en-US" smtClean="0"/>
              <a:pPr/>
              <a:t>6/7/2013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CFBF2CE-7D51-4B6A-8284-14D12AE025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0CC365C-4D9B-44C9-8421-BD644D65ADCB}" type="datetimeFigureOut">
              <a:rPr lang="en-US" smtClean="0"/>
              <a:pPr/>
              <a:t>6/7/2013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FCFBF2CE-7D51-4B6A-8284-14D12AE025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0CC365C-4D9B-44C9-8421-BD644D65ADCB}" type="datetimeFigureOut">
              <a:rPr lang="en-US" smtClean="0"/>
              <a:pPr/>
              <a:t>6/7/2013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CFBF2CE-7D51-4B6A-8284-14D12AE025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0CC365C-4D9B-44C9-8421-BD644D65ADCB}" type="datetimeFigureOut">
              <a:rPr lang="en-US" smtClean="0"/>
              <a:pPr/>
              <a:t>6/7/2013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FCFBF2CE-7D51-4B6A-8284-14D12AE0254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0CC365C-4D9B-44C9-8421-BD644D65ADCB}" type="datetimeFigureOut">
              <a:rPr lang="en-US" smtClean="0"/>
              <a:pPr/>
              <a:t>6/7/2013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CFBF2CE-7D51-4B6A-8284-14D12AE025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0CC365C-4D9B-44C9-8421-BD644D65ADCB}" type="datetimeFigureOut">
              <a:rPr lang="en-US" smtClean="0"/>
              <a:pPr/>
              <a:t>6/7/2013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CFBF2CE-7D51-4B6A-8284-14D12AE025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0CC365C-4D9B-44C9-8421-BD644D65ADCB}" type="datetimeFigureOut">
              <a:rPr lang="en-US" smtClean="0"/>
              <a:pPr/>
              <a:t>6/7/2013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CFBF2CE-7D51-4B6A-8284-14D12AE025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0CC365C-4D9B-44C9-8421-BD644D65ADCB}" type="datetimeFigureOut">
              <a:rPr lang="en-US" smtClean="0"/>
              <a:pPr/>
              <a:t>6/7/2013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FCFBF2CE-7D51-4B6A-8284-14D12AE025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0CC365C-4D9B-44C9-8421-BD644D65ADCB}" type="datetimeFigureOut">
              <a:rPr lang="en-US" smtClean="0"/>
              <a:pPr/>
              <a:t>6/7/2013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CFBF2CE-7D51-4B6A-8284-14D12AE0254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0CC365C-4D9B-44C9-8421-BD644D65ADCB}" type="datetimeFigureOut">
              <a:rPr lang="en-US" smtClean="0"/>
              <a:pPr/>
              <a:t>6/7/2013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CFBF2CE-7D51-4B6A-8284-14D12AE02540}"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0CC365C-4D9B-44C9-8421-BD644D65ADCB}" type="datetimeFigureOut">
              <a:rPr lang="en-US" smtClean="0"/>
              <a:pPr/>
              <a:t>6/7/2013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FCFBF2CE-7D51-4B6A-8284-14D12AE025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upload.wikimedia.org/wikipedia/en/d/da/A_Beautiful_Mind_(book).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merriam-webster.com/netdict/mise-en-scen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A Beautiful Mind</a:t>
            </a:r>
            <a:endParaRPr lang="en-US" u="sng" dirty="0"/>
          </a:p>
        </p:txBody>
      </p:sp>
      <p:sp>
        <p:nvSpPr>
          <p:cNvPr id="3" name="Subtitle 2"/>
          <p:cNvSpPr>
            <a:spLocks noGrp="1"/>
          </p:cNvSpPr>
          <p:nvPr>
            <p:ph type="subTitle" idx="1"/>
          </p:nvPr>
        </p:nvSpPr>
        <p:spPr/>
        <p:txBody>
          <a:bodyPr/>
          <a:lstStyle/>
          <a:p>
            <a:r>
              <a:rPr lang="en-US" dirty="0" smtClean="0"/>
              <a:t>By Ron Howard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813560"/>
          </a:xfrm>
        </p:spPr>
        <p:txBody>
          <a:bodyPr>
            <a:normAutofit fontScale="90000"/>
          </a:bodyPr>
          <a:lstStyle/>
          <a:p>
            <a:r>
              <a:rPr lang="en-CA" dirty="0" smtClean="0"/>
              <a:t>Find an example of </a:t>
            </a:r>
            <a:r>
              <a:rPr lang="en-CA" i="1" dirty="0" err="1" smtClean="0"/>
              <a:t>Diegetic</a:t>
            </a:r>
            <a:r>
              <a:rPr lang="en-CA" i="1" dirty="0" smtClean="0"/>
              <a:t> sound</a:t>
            </a:r>
            <a:r>
              <a:rPr lang="en-CA" dirty="0" smtClean="0"/>
              <a:t>. Why was this convention used? Be sure to describe the scene (In Film)</a:t>
            </a:r>
            <a:endParaRPr lang="en-US" dirty="0"/>
          </a:p>
        </p:txBody>
      </p:sp>
      <p:sp>
        <p:nvSpPr>
          <p:cNvPr id="3" name="Content Placeholder 2"/>
          <p:cNvSpPr>
            <a:spLocks noGrp="1"/>
          </p:cNvSpPr>
          <p:nvPr>
            <p:ph idx="1"/>
          </p:nvPr>
        </p:nvSpPr>
        <p:spPr>
          <a:xfrm>
            <a:off x="457200" y="2514600"/>
            <a:ext cx="7239000" cy="3941136"/>
          </a:xfrm>
        </p:spPr>
        <p:txBody>
          <a:bodyPr/>
          <a:lstStyle/>
          <a:p>
            <a:r>
              <a:rPr lang="en-CA" dirty="0" smtClean="0"/>
              <a:t>The scene where John Nash meets his New Roommate, a song is playing in the background and first it appears to be non-</a:t>
            </a:r>
            <a:r>
              <a:rPr lang="en-CA" dirty="0" err="1" smtClean="0"/>
              <a:t>digetic</a:t>
            </a:r>
            <a:r>
              <a:rPr lang="en-CA" dirty="0" smtClean="0"/>
              <a:t> sound, however the roommate walks in the room and flicks off the record player  and the song stops abruptly.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3185160"/>
          </a:xfrm>
        </p:spPr>
        <p:txBody>
          <a:bodyPr>
            <a:normAutofit/>
          </a:bodyPr>
          <a:lstStyle/>
          <a:p>
            <a:r>
              <a:rPr lang="en-CA" dirty="0" smtClean="0"/>
              <a:t>Find a close-up shot. Explain why it was used; be sure to describe the scene.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239000" cy="6150936"/>
          </a:xfrm>
        </p:spPr>
        <p:txBody>
          <a:bodyPr/>
          <a:lstStyle/>
          <a:p>
            <a:r>
              <a:rPr lang="en-CA" u="sng" dirty="0" smtClean="0"/>
              <a:t>High angle shot: </a:t>
            </a:r>
            <a:r>
              <a:rPr lang="en-CA" dirty="0" smtClean="0"/>
              <a:t>The camera is placed higher than the subject, often suggesting a God's-eye view of helpless and vulnerable people.</a:t>
            </a:r>
          </a:p>
          <a:p>
            <a:pPr lvl="0"/>
            <a:r>
              <a:rPr lang="en-CA" dirty="0" smtClean="0"/>
              <a:t>Find an example of a High angle shot. Why this type of a shot used?</a:t>
            </a:r>
            <a:endParaRPr lang="en-US" dirty="0" smtClean="0"/>
          </a:p>
          <a:p>
            <a:endParaRPr lang="en-CA" dirty="0" smtClean="0"/>
          </a:p>
          <a:p>
            <a:r>
              <a:rPr lang="en-CA" dirty="0" smtClean="0"/>
              <a:t>6:17-  John Nash is up in his room looking down on a group of students playing football, they fade out and then Nash begins drawing on the window. </a:t>
            </a:r>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Identify an example of a Pan Shot:</a:t>
            </a:r>
            <a:endParaRPr lang="en-US" dirty="0"/>
          </a:p>
        </p:txBody>
      </p:sp>
      <p:sp>
        <p:nvSpPr>
          <p:cNvPr id="3" name="Content Placeholder 2"/>
          <p:cNvSpPr>
            <a:spLocks noGrp="1"/>
          </p:cNvSpPr>
          <p:nvPr>
            <p:ph idx="1"/>
          </p:nvPr>
        </p:nvSpPr>
        <p:spPr/>
        <p:txBody>
          <a:bodyPr/>
          <a:lstStyle/>
          <a:p>
            <a:r>
              <a:rPr lang="en-US" dirty="0" smtClean="0"/>
              <a:t>After John has been released from the mental hospital Alisha has discovered Johns shed in the back of the house. The camera pans from one side of the shed to the other. All of Johns work is on the walls. </a:t>
            </a:r>
          </a:p>
          <a:p>
            <a:r>
              <a:rPr lang="en-US" dirty="0" smtClean="0"/>
              <a:t> ( 1:34)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813560"/>
          </a:xfrm>
        </p:spPr>
        <p:txBody>
          <a:bodyPr>
            <a:normAutofit fontScale="90000"/>
          </a:bodyPr>
          <a:lstStyle/>
          <a:p>
            <a:r>
              <a:rPr lang="en-CA" dirty="0" smtClean="0"/>
              <a:t>Track Shot: a camera shot taken from a moving dolly. Identify an example of a track shot.</a:t>
            </a:r>
            <a:endParaRPr lang="en-US" dirty="0"/>
          </a:p>
        </p:txBody>
      </p:sp>
      <p:sp>
        <p:nvSpPr>
          <p:cNvPr id="3" name="Content Placeholder 2"/>
          <p:cNvSpPr>
            <a:spLocks noGrp="1"/>
          </p:cNvSpPr>
          <p:nvPr>
            <p:ph idx="1"/>
          </p:nvPr>
        </p:nvSpPr>
        <p:spPr>
          <a:xfrm>
            <a:off x="457200" y="2133600"/>
            <a:ext cx="7239000" cy="4322136"/>
          </a:xfrm>
        </p:spPr>
        <p:txBody>
          <a:bodyPr/>
          <a:lstStyle/>
          <a:p>
            <a:r>
              <a:rPr lang="en-US" dirty="0" smtClean="0"/>
              <a:t>John has returned to Princeton University, he has an episode due to a misunderstanding in the library. He is fighting with William, as he walks away the camera moves on a track and follows John.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7467600" cy="6074736"/>
          </a:xfrm>
        </p:spPr>
        <p:txBody>
          <a:bodyPr/>
          <a:lstStyle/>
          <a:p>
            <a:r>
              <a:rPr lang="en-CA" b="1" dirty="0" smtClean="0"/>
              <a:t>Editing: Dissolve</a:t>
            </a:r>
            <a:endParaRPr lang="en-US" dirty="0" smtClean="0"/>
          </a:p>
          <a:p>
            <a:endParaRPr lang="en-US" dirty="0" smtClean="0"/>
          </a:p>
          <a:p>
            <a:r>
              <a:rPr lang="en-CA" b="1" dirty="0" smtClean="0"/>
              <a:t>Time- 17.05 right after John Nash watched the professor receive recognition (Pens)</a:t>
            </a:r>
            <a:endParaRPr lang="en-US" dirty="0" smtClean="0"/>
          </a:p>
          <a:p>
            <a:endParaRPr lang="en-US" dirty="0" smtClean="0"/>
          </a:p>
          <a:p>
            <a:r>
              <a:rPr lang="en-CA" b="1" dirty="0" smtClean="0"/>
              <a:t>Can you find an example of dissolve in the film?</a:t>
            </a:r>
            <a:endParaRPr lang="en-US" dirty="0" smtClean="0"/>
          </a:p>
          <a:p>
            <a:r>
              <a:rPr lang="en-CA" b="1"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a:t>
            </a:r>
            <a:endParaRPr lang="en-US" dirty="0"/>
          </a:p>
        </p:txBody>
      </p:sp>
      <p:sp>
        <p:nvSpPr>
          <p:cNvPr id="3" name="Content Placeholder 2"/>
          <p:cNvSpPr>
            <a:spLocks noGrp="1"/>
          </p:cNvSpPr>
          <p:nvPr>
            <p:ph idx="1"/>
          </p:nvPr>
        </p:nvSpPr>
        <p:spPr/>
        <p:txBody>
          <a:bodyPr/>
          <a:lstStyle/>
          <a:p>
            <a:r>
              <a:rPr lang="en-US" dirty="0" smtClean="0"/>
              <a:t>In groups:</a:t>
            </a:r>
          </a:p>
          <a:p>
            <a:endParaRPr lang="en-US" dirty="0" smtClean="0"/>
          </a:p>
          <a:p>
            <a:r>
              <a:rPr lang="en-US" dirty="0" smtClean="0"/>
              <a:t>Complete the last page of the booklet.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Biography:</a:t>
            </a:r>
            <a:endParaRPr lang="en-US" dirty="0"/>
          </a:p>
        </p:txBody>
      </p:sp>
      <p:sp>
        <p:nvSpPr>
          <p:cNvPr id="3" name="Content Placeholder 2"/>
          <p:cNvSpPr>
            <a:spLocks noGrp="1"/>
          </p:cNvSpPr>
          <p:nvPr>
            <p:ph idx="1"/>
          </p:nvPr>
        </p:nvSpPr>
        <p:spPr/>
        <p:txBody>
          <a:bodyPr/>
          <a:lstStyle/>
          <a:p>
            <a:r>
              <a:rPr lang="en-US" smtClean="0"/>
              <a:t>John Forbes Nash</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239000" cy="6227136"/>
          </a:xfrm>
        </p:spPr>
        <p:txBody>
          <a:bodyPr/>
          <a:lstStyle/>
          <a:p>
            <a:r>
              <a:rPr lang="en-US" dirty="0" smtClean="0"/>
              <a:t>A Beautiful Mind is an unauthorized biography of Nobel Prize-winning economist and mathematician John Forbes Nash, Jr. by Sylvia </a:t>
            </a:r>
            <a:r>
              <a:rPr lang="en-US" dirty="0" err="1" smtClean="0"/>
              <a:t>Nasar</a:t>
            </a:r>
            <a:r>
              <a:rPr lang="en-US" dirty="0" smtClean="0"/>
              <a:t>, a New York Times economics correspondent. </a:t>
            </a:r>
          </a:p>
          <a:p>
            <a:endParaRPr lang="en-US" dirty="0" smtClean="0"/>
          </a:p>
          <a:p>
            <a:endParaRPr lang="en-US" dirty="0" smtClean="0"/>
          </a:p>
          <a:p>
            <a:r>
              <a:rPr lang="en-US" dirty="0" smtClean="0"/>
              <a:t>1928-1995</a:t>
            </a:r>
            <a:endParaRPr lang="en-US" dirty="0"/>
          </a:p>
        </p:txBody>
      </p:sp>
      <p:pic>
        <p:nvPicPr>
          <p:cNvPr id="3074" name="Picture 2" descr="File:A Beautiful Mind (book).JPG">
            <a:hlinkClick r:id="rId2"/>
          </p:cNvPr>
          <p:cNvPicPr>
            <a:picLocks noChangeAspect="1" noChangeArrowheads="1"/>
          </p:cNvPicPr>
          <p:nvPr/>
        </p:nvPicPr>
        <p:blipFill>
          <a:blip r:embed="rId3" cstate="print"/>
          <a:srcRect/>
          <a:stretch>
            <a:fillRect/>
          </a:stretch>
        </p:blipFill>
        <p:spPr bwMode="auto">
          <a:xfrm>
            <a:off x="4953000" y="2011645"/>
            <a:ext cx="3181350" cy="484635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648200"/>
            <a:ext cx="7239000" cy="1807536"/>
          </a:xfrm>
        </p:spPr>
        <p:txBody>
          <a:bodyPr/>
          <a:lstStyle/>
          <a:p>
            <a:r>
              <a:rPr lang="en-US" dirty="0" smtClean="0"/>
              <a:t>John was described in 1958 as the:- </a:t>
            </a:r>
          </a:p>
          <a:p>
            <a:pPr>
              <a:buNone/>
            </a:pPr>
            <a:r>
              <a:rPr lang="en-US" i="1" dirty="0" smtClean="0"/>
              <a:t>... most promising young mathematician in the world ... </a:t>
            </a:r>
            <a:endParaRPr lang="en-US" dirty="0" smtClean="0"/>
          </a:p>
          <a:p>
            <a:endParaRPr lang="en-US" dirty="0"/>
          </a:p>
        </p:txBody>
      </p:sp>
      <p:pic>
        <p:nvPicPr>
          <p:cNvPr id="1026" name="Picture 2" descr="John F. Nash, Jr."/>
          <p:cNvPicPr>
            <a:picLocks noChangeAspect="1" noChangeArrowheads="1"/>
          </p:cNvPicPr>
          <p:nvPr/>
        </p:nvPicPr>
        <p:blipFill>
          <a:blip r:embed="rId2" cstate="print"/>
          <a:srcRect/>
          <a:stretch>
            <a:fillRect/>
          </a:stretch>
        </p:blipFill>
        <p:spPr bwMode="auto">
          <a:xfrm>
            <a:off x="152400" y="0"/>
            <a:ext cx="2743200" cy="3843868"/>
          </a:xfrm>
          <a:prstGeom prst="rect">
            <a:avLst/>
          </a:prstGeom>
          <a:noFill/>
        </p:spPr>
      </p:pic>
      <p:pic>
        <p:nvPicPr>
          <p:cNvPr id="1028" name="Picture 4" descr="http://www.freeinfosociety.com/media/images/1205.jpg"/>
          <p:cNvPicPr>
            <a:picLocks noChangeAspect="1" noChangeArrowheads="1"/>
          </p:cNvPicPr>
          <p:nvPr/>
        </p:nvPicPr>
        <p:blipFill>
          <a:blip r:embed="rId3" cstate="print"/>
          <a:srcRect/>
          <a:stretch>
            <a:fillRect/>
          </a:stretch>
        </p:blipFill>
        <p:spPr bwMode="auto">
          <a:xfrm>
            <a:off x="4495800" y="0"/>
            <a:ext cx="3676650" cy="4562475"/>
          </a:xfrm>
          <a:prstGeom prst="rect">
            <a:avLst/>
          </a:prstGeom>
          <a:noFill/>
        </p:spPr>
      </p:pic>
      <p:sp>
        <p:nvSpPr>
          <p:cNvPr id="6" name="Rectangle 5"/>
          <p:cNvSpPr/>
          <p:nvPr/>
        </p:nvSpPr>
        <p:spPr>
          <a:xfrm>
            <a:off x="0" y="3886200"/>
            <a:ext cx="4419600" cy="923330"/>
          </a:xfrm>
          <a:prstGeom prst="rect">
            <a:avLst/>
          </a:prstGeom>
        </p:spPr>
        <p:txBody>
          <a:bodyPr wrap="square">
            <a:spAutoFit/>
          </a:bodyPr>
          <a:lstStyle/>
          <a:p>
            <a:pPr algn="ctr"/>
            <a:r>
              <a:rPr lang="en-US" b="1" dirty="0" smtClean="0"/>
              <a:t>Born: 13 June 1928 in Bluefield, West Virginia, USA</a:t>
            </a:r>
            <a:br>
              <a:rPr lang="en-US" b="1" dirty="0" smtClean="0"/>
            </a:b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239000" cy="914400"/>
          </a:xfrm>
        </p:spPr>
        <p:txBody>
          <a:bodyPr>
            <a:normAutofit/>
          </a:bodyPr>
          <a:lstStyle/>
          <a:p>
            <a:pPr algn="ctr"/>
            <a:r>
              <a:rPr lang="en-US" sz="5400" dirty="0" err="1" smtClean="0"/>
              <a:t>Mise</a:t>
            </a:r>
            <a:r>
              <a:rPr lang="en-US" sz="5400" dirty="0" smtClean="0"/>
              <a:t>-en-scene:</a:t>
            </a:r>
            <a:endParaRPr lang="en-US" sz="5400" dirty="0"/>
          </a:p>
        </p:txBody>
      </p:sp>
      <p:sp>
        <p:nvSpPr>
          <p:cNvPr id="3" name="Content Placeholder 2"/>
          <p:cNvSpPr>
            <a:spLocks noGrp="1"/>
          </p:cNvSpPr>
          <p:nvPr>
            <p:ph idx="1"/>
          </p:nvPr>
        </p:nvSpPr>
        <p:spPr>
          <a:xfrm>
            <a:off x="304800" y="990600"/>
            <a:ext cx="7620000" cy="5638800"/>
          </a:xfrm>
        </p:spPr>
        <p:txBody>
          <a:bodyPr>
            <a:normAutofit/>
          </a:bodyPr>
          <a:lstStyle/>
          <a:p>
            <a:r>
              <a:rPr lang="en-US" sz="4400" dirty="0" smtClean="0"/>
              <a:t>The arrangement of scenery and properties to represent the place where a play or movie is enacted. </a:t>
            </a:r>
          </a:p>
          <a:p>
            <a:pPr>
              <a:buNone/>
            </a:pPr>
            <a:endParaRPr lang="en-US" sz="4400" dirty="0" smtClean="0"/>
          </a:p>
          <a:p>
            <a:r>
              <a:rPr lang="en-US" dirty="0" smtClean="0">
                <a:hlinkClick r:id="rId2"/>
              </a:rPr>
              <a:t>http://www.merriam-webster.com/netdict/mise-en-scene</a:t>
            </a:r>
            <a:endParaRPr lang="en-US" dirty="0" smtClean="0"/>
          </a:p>
          <a:p>
            <a:endParaRPr lang="en-US" sz="4400" dirty="0" smtClean="0"/>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2118360"/>
          </a:xfrm>
        </p:spPr>
        <p:txBody>
          <a:bodyPr>
            <a:normAutofit fontScale="90000"/>
          </a:bodyPr>
          <a:lstStyle/>
          <a:p>
            <a:r>
              <a:rPr lang="en-US" dirty="0" smtClean="0"/>
              <a:t>What are the first images in the film (often while the credits are rolling), and what do they tell you.</a:t>
            </a:r>
            <a:endParaRPr lang="en-US" dirty="0"/>
          </a:p>
        </p:txBody>
      </p:sp>
      <p:sp>
        <p:nvSpPr>
          <p:cNvPr id="3" name="Content Placeholder 2"/>
          <p:cNvSpPr>
            <a:spLocks noGrp="1"/>
          </p:cNvSpPr>
          <p:nvPr>
            <p:ph idx="1"/>
          </p:nvPr>
        </p:nvSpPr>
        <p:spPr>
          <a:xfrm>
            <a:off x="457200" y="2667000"/>
            <a:ext cx="7239000" cy="3788736"/>
          </a:xfrm>
        </p:spPr>
        <p:txBody>
          <a:bodyPr/>
          <a:lstStyle/>
          <a:p>
            <a:r>
              <a:rPr lang="en-US" dirty="0" smtClean="0"/>
              <a:t>Princeton University 1947</a:t>
            </a:r>
          </a:p>
          <a:p>
            <a:r>
              <a:rPr lang="en-US" dirty="0" smtClean="0"/>
              <a:t> A Class Full of Men</a:t>
            </a:r>
          </a:p>
          <a:p>
            <a:r>
              <a:rPr lang="en-US" dirty="0" smtClean="0"/>
              <a:t>A Teacher</a:t>
            </a:r>
          </a:p>
          <a:p>
            <a:r>
              <a:rPr lang="en-US" dirty="0" smtClean="0"/>
              <a:t>Smoking</a:t>
            </a:r>
          </a:p>
          <a:p>
            <a:r>
              <a:rPr lang="en-US" dirty="0" smtClean="0"/>
              <a:t>Wealthy School</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and when is the film set?</a:t>
            </a:r>
            <a:endParaRPr lang="en-US" dirty="0"/>
          </a:p>
        </p:txBody>
      </p:sp>
      <p:sp>
        <p:nvSpPr>
          <p:cNvPr id="3" name="Content Placeholder 2"/>
          <p:cNvSpPr>
            <a:spLocks noGrp="1"/>
          </p:cNvSpPr>
          <p:nvPr>
            <p:ph idx="1"/>
          </p:nvPr>
        </p:nvSpPr>
        <p:spPr/>
        <p:txBody>
          <a:bodyPr/>
          <a:lstStyle/>
          <a:p>
            <a:pPr lvl="1"/>
            <a:r>
              <a:rPr lang="en-US" sz="3200" dirty="0" smtClean="0">
                <a:solidFill>
                  <a:schemeClr val="tx1"/>
                </a:solidFill>
              </a:rPr>
              <a:t>USA</a:t>
            </a:r>
          </a:p>
          <a:p>
            <a:pPr lvl="1"/>
            <a:r>
              <a:rPr lang="en-US" sz="3200" dirty="0" smtClean="0">
                <a:solidFill>
                  <a:schemeClr val="tx1"/>
                </a:solidFill>
              </a:rPr>
              <a:t>1947-1994</a:t>
            </a:r>
          </a:p>
          <a:p>
            <a:pPr lvl="1"/>
            <a:r>
              <a:rPr lang="en-US" sz="3200" dirty="0" smtClean="0">
                <a:solidFill>
                  <a:schemeClr val="tx1"/>
                </a:solidFill>
              </a:rPr>
              <a:t>Nash was awarded the 1994 Nobel Prize in Economic Science for his work on game theory.</a:t>
            </a:r>
          </a:p>
          <a:p>
            <a:pPr lvl="1"/>
            <a:r>
              <a:rPr lang="en-US" sz="3200" dirty="0" smtClean="0">
                <a:solidFill>
                  <a:schemeClr val="tx1"/>
                </a:solidFill>
              </a:rPr>
              <a:t>Princeton University</a:t>
            </a:r>
          </a:p>
          <a:p>
            <a:pPr lvl="1"/>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077200" cy="6858000"/>
          </a:xfrm>
        </p:spPr>
        <p:txBody>
          <a:bodyPr>
            <a:normAutofit/>
          </a:bodyPr>
          <a:lstStyle/>
          <a:p>
            <a:r>
              <a:rPr lang="en-CA" dirty="0" smtClean="0"/>
              <a:t>Do the objects and props in the setting, whether natural ones (like rivers and trees) or artificial ones (like paintings and buildings), have a special significance that relates to the characters or story?</a:t>
            </a:r>
          </a:p>
          <a:p>
            <a:r>
              <a:rPr lang="en-CA" dirty="0" smtClean="0"/>
              <a:t>Mental Hospital</a:t>
            </a:r>
          </a:p>
          <a:p>
            <a:r>
              <a:rPr lang="en-CA" dirty="0" smtClean="0"/>
              <a:t>Princeton University</a:t>
            </a:r>
          </a:p>
          <a:p>
            <a:r>
              <a:rPr lang="en-CA" dirty="0" smtClean="0"/>
              <a:t>John Nash’s House</a:t>
            </a:r>
          </a:p>
          <a:p>
            <a:r>
              <a:rPr lang="en-CA" dirty="0" smtClean="0"/>
              <a:t>The Classroom</a:t>
            </a:r>
          </a:p>
          <a:p>
            <a:r>
              <a:rPr lang="en-CA" dirty="0" smtClean="0"/>
              <a:t>University Dorm</a:t>
            </a:r>
          </a:p>
          <a:p>
            <a:r>
              <a:rPr lang="en-CA" dirty="0" smtClean="0"/>
              <a:t>John Nash’s Office</a:t>
            </a:r>
          </a:p>
          <a:p>
            <a:r>
              <a:rPr lang="en-CA" dirty="0" smtClean="0"/>
              <a:t>Princeton University makes John proud, he graduated from there, taught there, worked there. Also, he had his theory published through Princeton.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7848600" cy="6705600"/>
          </a:xfrm>
        </p:spPr>
        <p:txBody>
          <a:bodyPr>
            <a:normAutofit/>
          </a:bodyPr>
          <a:lstStyle/>
          <a:p>
            <a:pPr algn="ctr">
              <a:buNone/>
            </a:pPr>
            <a:r>
              <a:rPr lang="en-CA" b="1" u="sng" dirty="0" smtClean="0"/>
              <a:t>Sound and Music</a:t>
            </a:r>
          </a:p>
          <a:p>
            <a:r>
              <a:rPr lang="en-CA" b="1" i="1" dirty="0" err="1" smtClean="0"/>
              <a:t>Diegetic</a:t>
            </a:r>
            <a:r>
              <a:rPr lang="en-CA" b="1" i="1" dirty="0" smtClean="0"/>
              <a:t> sound: </a:t>
            </a:r>
            <a:r>
              <a:rPr lang="en-CA" dirty="0" err="1" smtClean="0"/>
              <a:t>Diegetic</a:t>
            </a:r>
            <a:r>
              <a:rPr lang="en-CA" dirty="0" smtClean="0"/>
              <a:t> sound is any sound presented as originated from source within the film's world. </a:t>
            </a:r>
            <a:r>
              <a:rPr lang="en-CA" b="1" dirty="0" err="1" smtClean="0"/>
              <a:t>Digetic</a:t>
            </a:r>
            <a:r>
              <a:rPr lang="en-CA" b="1" dirty="0" smtClean="0"/>
              <a:t> sound</a:t>
            </a:r>
            <a:r>
              <a:rPr lang="en-CA" dirty="0" smtClean="0"/>
              <a:t> can be either </a:t>
            </a:r>
            <a:r>
              <a:rPr lang="en-CA" b="1" dirty="0" smtClean="0"/>
              <a:t>on screen</a:t>
            </a:r>
            <a:r>
              <a:rPr lang="en-CA" dirty="0" smtClean="0"/>
              <a:t> or </a:t>
            </a:r>
            <a:r>
              <a:rPr lang="en-CA" b="1" dirty="0" smtClean="0"/>
              <a:t>off screen</a:t>
            </a:r>
            <a:r>
              <a:rPr lang="en-CA" dirty="0" smtClean="0"/>
              <a:t> depending on whatever its source is within the frame or outside the frame. </a:t>
            </a:r>
            <a:endParaRPr lang="en-US" dirty="0" smtClean="0"/>
          </a:p>
          <a:p>
            <a:r>
              <a:rPr lang="en-CA" b="1" i="1" dirty="0" smtClean="0"/>
              <a:t>Non-</a:t>
            </a:r>
            <a:r>
              <a:rPr lang="en-CA" b="1" i="1" dirty="0" err="1" smtClean="0"/>
              <a:t>diegetic</a:t>
            </a:r>
            <a:r>
              <a:rPr lang="en-CA" b="1" i="1" dirty="0" smtClean="0"/>
              <a:t> sound: </a:t>
            </a:r>
            <a:r>
              <a:rPr lang="en-CA" dirty="0" smtClean="0"/>
              <a:t>Sound whose source is neither visible on the screen nor has been implied to be present in the action: narrator's commentary sound effects which is added for the dramatic effect mood music </a:t>
            </a:r>
            <a:br>
              <a:rPr lang="en-CA" dirty="0" smtClean="0"/>
            </a:br>
            <a:r>
              <a:rPr lang="en-CA" b="1" dirty="0" smtClean="0"/>
              <a:t>Non-</a:t>
            </a:r>
            <a:r>
              <a:rPr lang="en-CA" b="1" dirty="0" err="1" smtClean="0"/>
              <a:t>diegetic</a:t>
            </a:r>
            <a:r>
              <a:rPr lang="en-CA" dirty="0" smtClean="0"/>
              <a:t> </a:t>
            </a:r>
            <a:r>
              <a:rPr lang="en-CA" b="1" dirty="0" smtClean="0"/>
              <a:t>sound </a:t>
            </a:r>
            <a:r>
              <a:rPr lang="en-CA" dirty="0" smtClean="0"/>
              <a:t>is represented as coming from the a source outside story space. </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7924800" cy="2514600"/>
          </a:xfrm>
        </p:spPr>
        <p:txBody>
          <a:bodyPr>
            <a:normAutofit fontScale="90000"/>
          </a:bodyPr>
          <a:lstStyle/>
          <a:p>
            <a:r>
              <a:rPr lang="en-CA" dirty="0" smtClean="0"/>
              <a:t>Find an example of Non-</a:t>
            </a:r>
            <a:r>
              <a:rPr lang="en-CA" dirty="0" err="1" smtClean="0"/>
              <a:t>digetic</a:t>
            </a:r>
            <a:r>
              <a:rPr lang="en-CA" dirty="0" smtClean="0"/>
              <a:t> sound?  Why was this convention used? Be sure to describe the scene. (Outside the FILM)</a:t>
            </a:r>
            <a:endParaRPr lang="en-US" dirty="0"/>
          </a:p>
        </p:txBody>
      </p:sp>
      <p:sp>
        <p:nvSpPr>
          <p:cNvPr id="3" name="Content Placeholder 2"/>
          <p:cNvSpPr>
            <a:spLocks noGrp="1"/>
          </p:cNvSpPr>
          <p:nvPr>
            <p:ph idx="1"/>
          </p:nvPr>
        </p:nvSpPr>
        <p:spPr>
          <a:xfrm>
            <a:off x="0" y="2667000"/>
            <a:ext cx="8153400" cy="4191000"/>
          </a:xfrm>
        </p:spPr>
        <p:txBody>
          <a:bodyPr/>
          <a:lstStyle/>
          <a:p>
            <a:r>
              <a:rPr lang="en-US" dirty="0" smtClean="0"/>
              <a:t>Sound coming from outside the film, like the opening song.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5116</TotalTime>
  <Words>670</Words>
  <Application>Microsoft Office PowerPoint</Application>
  <PresentationFormat>On-screen Show (4:3)</PresentationFormat>
  <Paragraphs>62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Opulent</vt:lpstr>
      <vt:lpstr>A Beautiful Mind</vt:lpstr>
      <vt:lpstr>PowerPoint Presentation</vt:lpstr>
      <vt:lpstr>PowerPoint Presentation</vt:lpstr>
      <vt:lpstr>Mise-en-scene:</vt:lpstr>
      <vt:lpstr>What are the first images in the film (often while the credits are rolling), and what do they tell you.</vt:lpstr>
      <vt:lpstr>Where and when is the film set?</vt:lpstr>
      <vt:lpstr>PowerPoint Presentation</vt:lpstr>
      <vt:lpstr>PowerPoint Presentation</vt:lpstr>
      <vt:lpstr>Find an example of Non-digetic sound?  Why was this convention used? Be sure to describe the scene. (Outside the FILM)</vt:lpstr>
      <vt:lpstr>Find an example of Diegetic sound. Why was this convention used? Be sure to describe the scene (In Film)</vt:lpstr>
      <vt:lpstr>Find a close-up shot. Explain why it was used; be sure to describe the scene.</vt:lpstr>
      <vt:lpstr>PowerPoint Presentation</vt:lpstr>
      <vt:lpstr>Identify an example of a Pan Shot:</vt:lpstr>
      <vt:lpstr>Track Shot: a camera shot taken from a moving dolly. Identify an example of a track shot.</vt:lpstr>
      <vt:lpstr>PowerPoint Presentation</vt:lpstr>
      <vt:lpstr>THEME: </vt:lpstr>
      <vt:lpstr>Biography:</vt:lpstr>
    </vt:vector>
  </TitlesOfParts>
  <Company>Grande Prairie Catholic School District #28</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Beautiful Mind</dc:title>
  <dc:creator>GPCSD</dc:creator>
  <cp:lastModifiedBy>Bronwyn Kierstead</cp:lastModifiedBy>
  <cp:revision>134</cp:revision>
  <dcterms:created xsi:type="dcterms:W3CDTF">2010-05-26T18:33:53Z</dcterms:created>
  <dcterms:modified xsi:type="dcterms:W3CDTF">2013-06-07T17:02:01Z</dcterms:modified>
</cp:coreProperties>
</file>