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sldIdLst>
    <p:sldId id="256" r:id="rId2"/>
    <p:sldId id="257" r:id="rId3"/>
    <p:sldId id="258" r:id="rId4"/>
    <p:sldId id="259" r:id="rId5"/>
    <p:sldId id="260" r:id="rId6"/>
    <p:sldId id="261" r:id="rId7"/>
    <p:sldId id="262" r:id="rId8"/>
    <p:sldId id="263" r:id="rId9"/>
    <p:sldId id="274" r:id="rId10"/>
    <p:sldId id="275" r:id="rId11"/>
    <p:sldId id="264" r:id="rId12"/>
    <p:sldId id="265" r:id="rId13"/>
    <p:sldId id="267" r:id="rId14"/>
    <p:sldId id="266" r:id="rId15"/>
    <p:sldId id="268" r:id="rId16"/>
    <p:sldId id="269"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3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May 13, 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CA"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May 13, 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May 13, 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CA"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May 13, 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May 13, 2013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May 13,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May 13, 2013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May 13,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May 13, 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CA"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May 13, 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3721473"/>
            <a:ext cx="5120640" cy="2505956"/>
          </a:xfrm>
        </p:spPr>
        <p:txBody>
          <a:bodyPr>
            <a:normAutofit lnSpcReduction="10000"/>
          </a:bodyPr>
          <a:lstStyle/>
          <a:p>
            <a:r>
              <a:rPr lang="en-US" dirty="0" smtClean="0"/>
              <a:t>Economic Globalization</a:t>
            </a:r>
          </a:p>
          <a:p>
            <a:pPr marL="342900" indent="-342900">
              <a:buFont typeface="Arial"/>
              <a:buChar char="•"/>
            </a:pPr>
            <a:r>
              <a:rPr lang="en-US" dirty="0" smtClean="0"/>
              <a:t>Chapter 11</a:t>
            </a:r>
          </a:p>
          <a:p>
            <a:pPr marL="342900" indent="-342900">
              <a:buFont typeface="Arial"/>
              <a:buChar char="•"/>
            </a:pPr>
            <a:r>
              <a:rPr lang="en-US" dirty="0" smtClean="0"/>
              <a:t>Chapter 12</a:t>
            </a:r>
          </a:p>
          <a:p>
            <a:pPr marL="342900" indent="-342900">
              <a:buFont typeface="Arial"/>
              <a:buChar char="•"/>
            </a:pPr>
            <a:r>
              <a:rPr lang="en-US" dirty="0" smtClean="0"/>
              <a:t>Chapter 13</a:t>
            </a:r>
          </a:p>
          <a:p>
            <a:pPr marL="342900" indent="-342900">
              <a:buFont typeface="Arial"/>
              <a:buChar char="•"/>
            </a:pPr>
            <a:r>
              <a:rPr lang="en-US" dirty="0" smtClean="0"/>
              <a:t>Chapter 14</a:t>
            </a:r>
          </a:p>
          <a:p>
            <a:pPr marL="342900" indent="-342900">
              <a:buFont typeface="Arial"/>
              <a:buChar char="•"/>
            </a:pPr>
            <a:r>
              <a:rPr lang="en-US" dirty="0" smtClean="0"/>
              <a:t>Chapter 15</a:t>
            </a:r>
            <a:endParaRPr lang="en-US" dirty="0"/>
          </a:p>
        </p:txBody>
      </p:sp>
      <p:sp>
        <p:nvSpPr>
          <p:cNvPr id="3" name="Title 2"/>
          <p:cNvSpPr>
            <a:spLocks noGrp="1"/>
          </p:cNvSpPr>
          <p:nvPr>
            <p:ph type="title"/>
          </p:nvPr>
        </p:nvSpPr>
        <p:spPr/>
        <p:txBody>
          <a:bodyPr/>
          <a:lstStyle/>
          <a:p>
            <a:r>
              <a:rPr lang="en-US" dirty="0" smtClean="0"/>
              <a:t>Related Issue 3</a:t>
            </a:r>
            <a:endParaRPr lang="en-US" dirty="0"/>
          </a:p>
        </p:txBody>
      </p:sp>
    </p:spTree>
    <p:extLst>
      <p:ext uri="{BB962C8B-B14F-4D97-AF65-F5344CB8AC3E}">
        <p14:creationId xmlns:p14="http://schemas.microsoft.com/office/powerpoint/2010/main" val="585091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Hayek (Frederick von Hayek)</a:t>
            </a:r>
            <a:endParaRPr lang="en-CA"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89262" y="1299883"/>
            <a:ext cx="4078513" cy="5292356"/>
          </a:xfrm>
        </p:spPr>
      </p:pic>
    </p:spTree>
    <p:extLst>
      <p:ext uri="{BB962C8B-B14F-4D97-AF65-F5344CB8AC3E}">
        <p14:creationId xmlns:p14="http://schemas.microsoft.com/office/powerpoint/2010/main" val="1947024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556866352"/>
              </p:ext>
            </p:extLst>
          </p:nvPr>
        </p:nvGraphicFramePr>
        <p:xfrm>
          <a:off x="273049" y="533191"/>
          <a:ext cx="8594726" cy="5688753"/>
        </p:xfrm>
        <a:graphic>
          <a:graphicData uri="http://schemas.openxmlformats.org/drawingml/2006/table">
            <a:tbl>
              <a:tblPr firstRow="1" bandRow="1">
                <a:tableStyleId>{AF606853-7671-496A-8E4F-DF71F8EC918B}</a:tableStyleId>
              </a:tblPr>
              <a:tblGrid>
                <a:gridCol w="4297363"/>
                <a:gridCol w="4297363"/>
              </a:tblGrid>
              <a:tr h="510512">
                <a:tc gridSpan="2">
                  <a:txBody>
                    <a:bodyPr/>
                    <a:lstStyle/>
                    <a:p>
                      <a:pPr algn="ctr"/>
                      <a:r>
                        <a:rPr lang="en-US" dirty="0" smtClean="0"/>
                        <a:t>Does the IMF help countries?</a:t>
                      </a:r>
                      <a:endParaRPr lang="en-US" dirty="0"/>
                    </a:p>
                  </a:txBody>
                  <a:tcPr/>
                </a:tc>
                <a:tc hMerge="1">
                  <a:txBody>
                    <a:bodyPr/>
                    <a:lstStyle/>
                    <a:p>
                      <a:endParaRPr lang="en-US" dirty="0"/>
                    </a:p>
                  </a:txBody>
                  <a:tcPr/>
                </a:tc>
              </a:tr>
              <a:tr h="469666">
                <a:tc>
                  <a:txBody>
                    <a:bodyPr/>
                    <a:lstStyle/>
                    <a:p>
                      <a:r>
                        <a:rPr lang="en-US" dirty="0" smtClean="0"/>
                        <a:t>What Critics Say</a:t>
                      </a:r>
                      <a:endParaRPr lang="en-US" dirty="0"/>
                    </a:p>
                  </a:txBody>
                  <a:tcPr/>
                </a:tc>
                <a:tc>
                  <a:txBody>
                    <a:bodyPr/>
                    <a:lstStyle/>
                    <a:p>
                      <a:r>
                        <a:rPr lang="en-US" dirty="0" smtClean="0"/>
                        <a:t>What Supporters</a:t>
                      </a:r>
                      <a:r>
                        <a:rPr lang="en-US" baseline="0" dirty="0" smtClean="0"/>
                        <a:t> Say</a:t>
                      </a:r>
                      <a:endParaRPr lang="en-US" dirty="0"/>
                    </a:p>
                  </a:txBody>
                  <a:tcPr/>
                </a:tc>
              </a:tr>
              <a:tr h="1173285">
                <a:tc>
                  <a:txBody>
                    <a:bodyPr/>
                    <a:lstStyle/>
                    <a:p>
                      <a:r>
                        <a:rPr lang="en-US" dirty="0" smtClean="0"/>
                        <a:t>The IMF sometimes provides loans that support military dictators friendly to American and European corporations</a:t>
                      </a:r>
                      <a:endParaRPr lang="en-US" dirty="0"/>
                    </a:p>
                  </a:txBody>
                  <a:tcPr/>
                </a:tc>
                <a:tc>
                  <a:txBody>
                    <a:bodyPr/>
                    <a:lstStyle/>
                    <a:p>
                      <a:r>
                        <a:rPr lang="en-US" dirty="0" smtClean="0"/>
                        <a:t>The IMF is</a:t>
                      </a:r>
                      <a:r>
                        <a:rPr lang="en-US" baseline="0" dirty="0" smtClean="0"/>
                        <a:t> simply a funding agency with little power to influence governments</a:t>
                      </a:r>
                      <a:endParaRPr lang="en-US" dirty="0"/>
                    </a:p>
                  </a:txBody>
                  <a:tcPr/>
                </a:tc>
              </a:tr>
              <a:tr h="1173285">
                <a:tc>
                  <a:txBody>
                    <a:bodyPr/>
                    <a:lstStyle/>
                    <a:p>
                      <a:r>
                        <a:rPr lang="en-US" dirty="0" smtClean="0"/>
                        <a:t>The</a:t>
                      </a:r>
                      <a:r>
                        <a:rPr lang="en-US" baseline="0" dirty="0" smtClean="0"/>
                        <a:t> IMF often requires governments asking for loans to reduce debt by increasing taxes and cutting social programs, thus hurting people in need</a:t>
                      </a:r>
                      <a:endParaRPr lang="en-US" dirty="0"/>
                    </a:p>
                  </a:txBody>
                  <a:tcPr/>
                </a:tc>
                <a:tc>
                  <a:txBody>
                    <a:bodyPr/>
                    <a:lstStyle/>
                    <a:p>
                      <a:r>
                        <a:rPr lang="en-US" dirty="0" smtClean="0"/>
                        <a:t>The IMF goal is to advise and provide loans to countries, not to make social changes in the world</a:t>
                      </a:r>
                      <a:endParaRPr lang="en-US" dirty="0"/>
                    </a:p>
                  </a:txBody>
                  <a:tcPr/>
                </a:tc>
              </a:tr>
              <a:tr h="1173285">
                <a:tc>
                  <a:txBody>
                    <a:bodyPr/>
                    <a:lstStyle/>
                    <a:p>
                      <a:r>
                        <a:rPr lang="en-US" dirty="0" smtClean="0"/>
                        <a:t>The IMF does not actively promote democracy,</a:t>
                      </a:r>
                      <a:r>
                        <a:rPr lang="en-US" baseline="0" dirty="0" smtClean="0"/>
                        <a:t> human rights or </a:t>
                      </a:r>
                      <a:r>
                        <a:rPr lang="en-US" baseline="0" dirty="0" err="1" smtClean="0"/>
                        <a:t>labour</a:t>
                      </a:r>
                      <a:r>
                        <a:rPr lang="en-US" baseline="0" dirty="0" smtClean="0"/>
                        <a:t> rights</a:t>
                      </a:r>
                      <a:endParaRPr lang="en-US" dirty="0"/>
                    </a:p>
                  </a:txBody>
                  <a:tcPr/>
                </a:tc>
                <a:tc>
                  <a:txBody>
                    <a:bodyPr/>
                    <a:lstStyle/>
                    <a:p>
                      <a:r>
                        <a:rPr lang="en-US" dirty="0" smtClean="0"/>
                        <a:t>The IMF helps</a:t>
                      </a:r>
                      <a:r>
                        <a:rPr lang="en-US" baseline="0" dirty="0" smtClean="0"/>
                        <a:t> countries build economic stability, which is critical for countries trying to build a strong democracy</a:t>
                      </a:r>
                      <a:endParaRPr lang="en-US" dirty="0"/>
                    </a:p>
                  </a:txBody>
                  <a:tcPr/>
                </a:tc>
              </a:tr>
              <a:tr h="1173285">
                <a:tc>
                  <a:txBody>
                    <a:bodyPr/>
                    <a:lstStyle/>
                    <a:p>
                      <a:r>
                        <a:rPr lang="en-US" dirty="0" smtClean="0"/>
                        <a:t>The IMF is controlled by the United States and other more developed countries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44859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a:t>
            </a:r>
            <a:endParaRPr lang="en-US" dirty="0"/>
          </a:p>
        </p:txBody>
      </p:sp>
      <p:sp>
        <p:nvSpPr>
          <p:cNvPr id="3" name="Content Placeholder 2"/>
          <p:cNvSpPr>
            <a:spLocks noGrp="1"/>
          </p:cNvSpPr>
          <p:nvPr>
            <p:ph sz="quarter" idx="13"/>
          </p:nvPr>
        </p:nvSpPr>
        <p:spPr/>
        <p:txBody>
          <a:bodyPr/>
          <a:lstStyle/>
          <a:p>
            <a:r>
              <a:rPr lang="en-US" dirty="0" smtClean="0"/>
              <a:t>Trade Liberalization is the process of reducing barriers to trade.</a:t>
            </a:r>
          </a:p>
          <a:p>
            <a:endParaRPr lang="en-US" dirty="0"/>
          </a:p>
          <a:p>
            <a:r>
              <a:rPr lang="en-US" dirty="0" smtClean="0"/>
              <a:t>When one country has a product which another country wants trade needs to take place. </a:t>
            </a:r>
          </a:p>
          <a:p>
            <a:endParaRPr lang="en-US" dirty="0"/>
          </a:p>
          <a:p>
            <a:r>
              <a:rPr lang="en-US" dirty="0" smtClean="0"/>
              <a:t>One country imports the product and purchases it from another country. Usually there are ‘barriers’ or “tariff’s” that are placed upon a product or good that is imported or exported. </a:t>
            </a:r>
            <a:endParaRPr lang="en-US" dirty="0"/>
          </a:p>
        </p:txBody>
      </p:sp>
    </p:spTree>
    <p:extLst>
      <p:ext uri="{BB962C8B-B14F-4D97-AF65-F5344CB8AC3E}">
        <p14:creationId xmlns:p14="http://schemas.microsoft.com/office/powerpoint/2010/main" val="710890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450" y="2281216"/>
            <a:ext cx="2899549" cy="1267375"/>
          </a:xfrm>
        </p:spPr>
        <p:txBody>
          <a:bodyPr>
            <a:noAutofit/>
          </a:bodyPr>
          <a:lstStyle/>
          <a:p>
            <a:r>
              <a:rPr lang="en-US" sz="4000" dirty="0" smtClean="0"/>
              <a:t>Coffee Bean Processing</a:t>
            </a:r>
            <a:endParaRPr lang="en-US" sz="4000" dirty="0"/>
          </a:p>
        </p:txBody>
      </p:sp>
      <p:pic>
        <p:nvPicPr>
          <p:cNvPr id="5" name="Picture 4" descr="sim29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163785" cy="6858000"/>
          </a:xfrm>
          <a:prstGeom prst="rect">
            <a:avLst/>
          </a:prstGeom>
        </p:spPr>
      </p:pic>
    </p:spTree>
    <p:extLst>
      <p:ext uri="{BB962C8B-B14F-4D97-AF65-F5344CB8AC3E}">
        <p14:creationId xmlns:p14="http://schemas.microsoft.com/office/powerpoint/2010/main" val="2971119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rot="910821">
            <a:off x="6101621" y="5942475"/>
            <a:ext cx="1960151" cy="30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rot="19774610">
            <a:off x="1940882" y="3073308"/>
            <a:ext cx="4859410" cy="4348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Coffee</a:t>
            </a:r>
            <a:endParaRPr lang="en-US" dirty="0"/>
          </a:p>
        </p:txBody>
      </p:sp>
      <p:pic>
        <p:nvPicPr>
          <p:cNvPr id="4" name="Content Placeholder 3" descr="Roasted_coffee_beans.jpg"/>
          <p:cNvPicPr>
            <a:picLocks noGrp="1" noChangeAspect="1"/>
          </p:cNvPicPr>
          <p:nvPr>
            <p:ph sz="quarter" idx="13"/>
          </p:nvPr>
        </p:nvPicPr>
        <p:blipFill>
          <a:blip r:embed="rId2" cstate="email">
            <a:extLst>
              <a:ext uri="{28A0092B-C50C-407E-A947-70E740481C1C}">
                <a14:useLocalDpi xmlns:a14="http://schemas.microsoft.com/office/drawing/2010/main" val="0"/>
              </a:ext>
            </a:extLst>
          </a:blip>
          <a:srcRect t="11704" b="11704"/>
          <a:stretch>
            <a:fillRect/>
          </a:stretch>
        </p:blipFill>
        <p:spPr>
          <a:xfrm>
            <a:off x="274320" y="1298448"/>
            <a:ext cx="2130379" cy="1223835"/>
          </a:xfrm>
        </p:spPr>
      </p:pic>
      <p:pic>
        <p:nvPicPr>
          <p:cNvPr id="5" name="Picture 4" descr="Colombia.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914" y="3991923"/>
            <a:ext cx="2600802" cy="2600802"/>
          </a:xfrm>
          <a:prstGeom prst="rect">
            <a:avLst/>
          </a:prstGeom>
        </p:spPr>
      </p:pic>
      <p:sp>
        <p:nvSpPr>
          <p:cNvPr id="6" name="TextBox 5"/>
          <p:cNvSpPr txBox="1"/>
          <p:nvPr/>
        </p:nvSpPr>
        <p:spPr>
          <a:xfrm>
            <a:off x="0" y="2574467"/>
            <a:ext cx="4122955" cy="1200329"/>
          </a:xfrm>
          <a:prstGeom prst="rect">
            <a:avLst/>
          </a:prstGeom>
          <a:noFill/>
        </p:spPr>
        <p:txBody>
          <a:bodyPr wrap="square" rtlCol="0">
            <a:spAutoFit/>
          </a:bodyPr>
          <a:lstStyle/>
          <a:p>
            <a:r>
              <a:rPr lang="en-US" sz="3600" dirty="0" smtClean="0"/>
              <a:t>Grown in Colombia, South America</a:t>
            </a:r>
            <a:endParaRPr lang="en-US" sz="3600" dirty="0"/>
          </a:p>
        </p:txBody>
      </p:sp>
      <p:sp>
        <p:nvSpPr>
          <p:cNvPr id="8" name="TextBox 7"/>
          <p:cNvSpPr txBox="1"/>
          <p:nvPr/>
        </p:nvSpPr>
        <p:spPr>
          <a:xfrm>
            <a:off x="5666831" y="86976"/>
            <a:ext cx="3200944" cy="523220"/>
          </a:xfrm>
          <a:prstGeom prst="rect">
            <a:avLst/>
          </a:prstGeom>
          <a:noFill/>
        </p:spPr>
        <p:txBody>
          <a:bodyPr wrap="square" rtlCol="0">
            <a:spAutoFit/>
          </a:bodyPr>
          <a:lstStyle/>
          <a:p>
            <a:r>
              <a:rPr lang="en-US" sz="2800" b="1" dirty="0" smtClean="0"/>
              <a:t>Shipped to America</a:t>
            </a:r>
            <a:endParaRPr lang="en-US" sz="2800" b="1" dirty="0"/>
          </a:p>
        </p:txBody>
      </p:sp>
      <p:pic>
        <p:nvPicPr>
          <p:cNvPr id="9" name="Picture 8" descr="american-flag.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75851" y="941031"/>
            <a:ext cx="1559155" cy="1171099"/>
          </a:xfrm>
          <a:prstGeom prst="rect">
            <a:avLst/>
          </a:prstGeom>
        </p:spPr>
      </p:pic>
      <p:sp>
        <p:nvSpPr>
          <p:cNvPr id="10" name="Right Arrow 9"/>
          <p:cNvSpPr/>
          <p:nvPr/>
        </p:nvSpPr>
        <p:spPr>
          <a:xfrm rot="5400000">
            <a:off x="6837607" y="2563628"/>
            <a:ext cx="1158142" cy="2551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images-1.jpe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75851" y="3496083"/>
            <a:ext cx="1994720" cy="1583111"/>
          </a:xfrm>
          <a:prstGeom prst="rect">
            <a:avLst/>
          </a:prstGeom>
        </p:spPr>
      </p:pic>
      <p:sp>
        <p:nvSpPr>
          <p:cNvPr id="12" name="TextBox 11"/>
          <p:cNvSpPr txBox="1"/>
          <p:nvPr/>
        </p:nvSpPr>
        <p:spPr>
          <a:xfrm>
            <a:off x="4122955" y="3668757"/>
            <a:ext cx="2452896" cy="954107"/>
          </a:xfrm>
          <a:prstGeom prst="rect">
            <a:avLst/>
          </a:prstGeom>
          <a:noFill/>
        </p:spPr>
        <p:txBody>
          <a:bodyPr wrap="square" rtlCol="0">
            <a:spAutoFit/>
          </a:bodyPr>
          <a:lstStyle/>
          <a:p>
            <a:r>
              <a:rPr lang="en-US" sz="2800" dirty="0" smtClean="0"/>
              <a:t>Manufactured and processed</a:t>
            </a:r>
            <a:endParaRPr lang="en-US" sz="2800" dirty="0"/>
          </a:p>
        </p:txBody>
      </p:sp>
      <p:pic>
        <p:nvPicPr>
          <p:cNvPr id="13" name="Picture 12" descr="images.jpe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66074" y="5468652"/>
            <a:ext cx="1008994" cy="1389348"/>
          </a:xfrm>
          <a:prstGeom prst="rect">
            <a:avLst/>
          </a:prstGeom>
        </p:spPr>
      </p:pic>
      <p:sp>
        <p:nvSpPr>
          <p:cNvPr id="17" name="Bent Arrow 16"/>
          <p:cNvSpPr/>
          <p:nvPr/>
        </p:nvSpPr>
        <p:spPr>
          <a:xfrm rot="10800000">
            <a:off x="6343898" y="5079194"/>
            <a:ext cx="1252543" cy="445666"/>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8" name="Picture 17" descr="Money Affilate.jp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70365" y="4708606"/>
            <a:ext cx="973532" cy="1246369"/>
          </a:xfrm>
          <a:prstGeom prst="rect">
            <a:avLst/>
          </a:prstGeom>
        </p:spPr>
      </p:pic>
      <p:sp>
        <p:nvSpPr>
          <p:cNvPr id="19" name="TextBox 18"/>
          <p:cNvSpPr txBox="1"/>
          <p:nvPr/>
        </p:nvSpPr>
        <p:spPr>
          <a:xfrm>
            <a:off x="3269803" y="5079194"/>
            <a:ext cx="2100562" cy="830997"/>
          </a:xfrm>
          <a:prstGeom prst="rect">
            <a:avLst/>
          </a:prstGeom>
          <a:noFill/>
        </p:spPr>
        <p:txBody>
          <a:bodyPr wrap="square" rtlCol="0">
            <a:spAutoFit/>
          </a:bodyPr>
          <a:lstStyle/>
          <a:p>
            <a:r>
              <a:rPr lang="en-US" sz="2400" dirty="0" smtClean="0"/>
              <a:t>Purchased by Americans</a:t>
            </a:r>
            <a:endParaRPr lang="en-US" sz="2400" dirty="0"/>
          </a:p>
        </p:txBody>
      </p:sp>
    </p:spTree>
    <p:extLst>
      <p:ext uri="{BB962C8B-B14F-4D97-AF65-F5344CB8AC3E}">
        <p14:creationId xmlns:p14="http://schemas.microsoft.com/office/powerpoint/2010/main" val="368208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 Trade</a:t>
            </a:r>
            <a:endParaRPr lang="en-US" dirty="0"/>
          </a:p>
        </p:txBody>
      </p:sp>
      <p:sp>
        <p:nvSpPr>
          <p:cNvPr id="3" name="Content Placeholder 2"/>
          <p:cNvSpPr>
            <a:spLocks noGrp="1"/>
          </p:cNvSpPr>
          <p:nvPr>
            <p:ph sz="quarter" idx="13"/>
          </p:nvPr>
        </p:nvSpPr>
        <p:spPr/>
        <p:txBody>
          <a:bodyPr/>
          <a:lstStyle/>
          <a:p>
            <a:r>
              <a:rPr lang="en-US" dirty="0" smtClean="0"/>
              <a:t>Trade between countries with relatively few restrictions </a:t>
            </a:r>
          </a:p>
          <a:p>
            <a:endParaRPr lang="en-US" dirty="0" smtClean="0"/>
          </a:p>
          <a:p>
            <a:r>
              <a:rPr lang="en-US" sz="3200" dirty="0" smtClean="0"/>
              <a:t>Trading Blocs </a:t>
            </a:r>
            <a:r>
              <a:rPr lang="en-US" dirty="0" smtClean="0"/>
              <a:t>– A group of countries working together to give one another better trading terms </a:t>
            </a:r>
          </a:p>
          <a:p>
            <a:endParaRPr lang="en-US" dirty="0"/>
          </a:p>
          <a:p>
            <a:r>
              <a:rPr lang="en-US" sz="3200" dirty="0" smtClean="0"/>
              <a:t>Tariff – </a:t>
            </a:r>
            <a:r>
              <a:rPr lang="en-US" sz="2400" dirty="0" smtClean="0"/>
              <a:t>a tax on imported goods or services meant to reduce competition with domestic goods or services. </a:t>
            </a:r>
            <a:endParaRPr lang="en-US" dirty="0"/>
          </a:p>
        </p:txBody>
      </p:sp>
    </p:spTree>
    <p:extLst>
      <p:ext uri="{BB962C8B-B14F-4D97-AF65-F5344CB8AC3E}">
        <p14:creationId xmlns:p14="http://schemas.microsoft.com/office/powerpoint/2010/main" val="1601800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NAFTA – Free Trade Agreements </a:t>
            </a:r>
            <a:endParaRPr lang="en-US" dirty="0"/>
          </a:p>
        </p:txBody>
      </p:sp>
      <p:sp>
        <p:nvSpPr>
          <p:cNvPr id="3" name="Content Placeholder 2"/>
          <p:cNvSpPr>
            <a:spLocks noGrp="1"/>
          </p:cNvSpPr>
          <p:nvPr>
            <p:ph sz="quarter" idx="13"/>
          </p:nvPr>
        </p:nvSpPr>
        <p:spPr/>
        <p:txBody>
          <a:bodyPr/>
          <a:lstStyle/>
          <a:p>
            <a:r>
              <a:rPr lang="en-US" dirty="0" smtClean="0"/>
              <a:t>Softwood Lumber agreement with the USA (See page 187 of your textbook)</a:t>
            </a:r>
          </a:p>
          <a:p>
            <a:endParaRPr lang="en-US" dirty="0"/>
          </a:p>
          <a:p>
            <a:r>
              <a:rPr lang="en-US" dirty="0" smtClean="0"/>
              <a:t>Read Pages 188 and 189 of your textbook </a:t>
            </a:r>
          </a:p>
          <a:p>
            <a:endParaRPr lang="en-US" dirty="0"/>
          </a:p>
          <a:p>
            <a:r>
              <a:rPr lang="en-US" dirty="0" smtClean="0"/>
              <a:t>Create your own chart </a:t>
            </a:r>
          </a:p>
          <a:p>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15296786"/>
              </p:ext>
            </p:extLst>
          </p:nvPr>
        </p:nvGraphicFramePr>
        <p:xfrm>
          <a:off x="1524000" y="3792122"/>
          <a:ext cx="6096000" cy="2857581"/>
        </p:xfrm>
        <a:graphic>
          <a:graphicData uri="http://schemas.openxmlformats.org/drawingml/2006/table">
            <a:tbl>
              <a:tblPr firstRow="1" bandRow="1">
                <a:tableStyleId>{37CE84F3-28C3-443E-9E96-99CF82512B78}</a:tableStyleId>
              </a:tblPr>
              <a:tblGrid>
                <a:gridCol w="3048000"/>
                <a:gridCol w="3048000"/>
              </a:tblGrid>
              <a:tr h="444784">
                <a:tc>
                  <a:txBody>
                    <a:bodyPr/>
                    <a:lstStyle/>
                    <a:p>
                      <a:pPr algn="ctr"/>
                      <a:r>
                        <a:rPr lang="en-US" dirty="0" smtClean="0"/>
                        <a:t>Positives of Free Trade</a:t>
                      </a:r>
                      <a:endParaRPr lang="en-US" dirty="0"/>
                    </a:p>
                  </a:txBody>
                  <a:tcPr/>
                </a:tc>
                <a:tc>
                  <a:txBody>
                    <a:bodyPr/>
                    <a:lstStyle/>
                    <a:p>
                      <a:pPr algn="ctr"/>
                      <a:r>
                        <a:rPr lang="en-US" dirty="0" smtClean="0"/>
                        <a:t>Negatives of Free Trade</a:t>
                      </a:r>
                      <a:endParaRPr lang="en-US" dirty="0"/>
                    </a:p>
                  </a:txBody>
                  <a:tcPr/>
                </a:tc>
              </a:tr>
              <a:tr h="2412797">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53729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Trade Organization (GATT)</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Was created in 1947 by 23 countries that believed free trade among member countries would encourage peaceful relations. </a:t>
            </a:r>
          </a:p>
          <a:p>
            <a:r>
              <a:rPr lang="en-US" dirty="0" smtClean="0"/>
              <a:t>In 1995 GATT (General Agreement on Tariffs and Trade) became the World Trade Organization </a:t>
            </a:r>
          </a:p>
          <a:p>
            <a:endParaRPr lang="en-US" dirty="0"/>
          </a:p>
          <a:p>
            <a:pPr marL="0" indent="0">
              <a:buNone/>
            </a:pPr>
            <a:r>
              <a:rPr lang="en-US" sz="4000" dirty="0" smtClean="0"/>
              <a:t>G8 – The Group of 8</a:t>
            </a:r>
          </a:p>
          <a:p>
            <a:pPr marL="457200" indent="-457200"/>
            <a:r>
              <a:rPr lang="en-US" dirty="0" smtClean="0"/>
              <a:t>Includes the 8 most developed countries with the strongest economies. </a:t>
            </a:r>
            <a:endParaRPr lang="en-US" dirty="0"/>
          </a:p>
          <a:p>
            <a:pPr marL="457200" indent="-457200"/>
            <a:r>
              <a:rPr lang="en-US" dirty="0" smtClean="0"/>
              <a:t>G8 is not a formal organization like the WTO, but it is able to influence official global institutions.</a:t>
            </a:r>
          </a:p>
          <a:p>
            <a:pPr marL="457200" indent="-457200"/>
            <a:r>
              <a:rPr lang="en-US" dirty="0" smtClean="0"/>
              <a:t>G8 countries have 50% of the vote in the World Bank and the IMF, they also have a significant impact on the policies of the WTO
</a:t>
            </a:r>
            <a:endParaRPr lang="en-US" dirty="0"/>
          </a:p>
        </p:txBody>
      </p:sp>
    </p:spTree>
    <p:extLst>
      <p:ext uri="{BB962C8B-B14F-4D97-AF65-F5344CB8AC3E}">
        <p14:creationId xmlns:p14="http://schemas.microsoft.com/office/powerpoint/2010/main" val="537652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Page 190 and page 201</a:t>
            </a:r>
            <a:endParaRPr lang="en-US" dirty="0"/>
          </a:p>
        </p:txBody>
      </p:sp>
      <p:sp>
        <p:nvSpPr>
          <p:cNvPr id="3" name="Content Placeholder 2"/>
          <p:cNvSpPr>
            <a:spLocks noGrp="1"/>
          </p:cNvSpPr>
          <p:nvPr>
            <p:ph sz="quarter" idx="13"/>
          </p:nvPr>
        </p:nvSpPr>
        <p:spPr/>
        <p:txBody>
          <a:bodyPr/>
          <a:lstStyle/>
          <a:p>
            <a:r>
              <a:rPr lang="en-US" b="1" dirty="0" smtClean="0"/>
              <a:t>Aboriginal peoples and FTA Questions: pg. 190</a:t>
            </a:r>
          </a:p>
          <a:p>
            <a:r>
              <a:rPr lang="en-US" dirty="0" smtClean="0"/>
              <a:t>1. In what ways might aboriginal peoples feel that free trade and economic globalization have not contributed to their economic prosperity?</a:t>
            </a:r>
          </a:p>
          <a:p>
            <a:r>
              <a:rPr lang="en-US" dirty="0" smtClean="0"/>
              <a:t>2. What might be some different understandings of free trade among aboriginal peoples?</a:t>
            </a:r>
          </a:p>
          <a:p>
            <a:r>
              <a:rPr lang="en-US" b="1" dirty="0" smtClean="0"/>
              <a:t>Indigenous peoples and the FTAA Questions Pg. 201</a:t>
            </a:r>
          </a:p>
          <a:p>
            <a:r>
              <a:rPr lang="en-US" dirty="0" smtClean="0"/>
              <a:t> 3. A strong bond exists between indigenous peoples economies and nature. How might the world view of indigenous peoples in South America influence the ideas that the Hemispheric Social Alliance </a:t>
            </a:r>
            <a:r>
              <a:rPr lang="en-US" smtClean="0"/>
              <a:t>is developing?</a:t>
            </a:r>
          </a:p>
          <a:p>
            <a:endParaRPr lang="en-US" dirty="0" smtClean="0"/>
          </a:p>
        </p:txBody>
      </p:sp>
    </p:spTree>
    <p:extLst>
      <p:ext uri="{BB962C8B-B14F-4D97-AF65-F5344CB8AC3E}">
        <p14:creationId xmlns:p14="http://schemas.microsoft.com/office/powerpoint/2010/main" val="723147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Trade Agreements benefit all people?</a:t>
            </a:r>
            <a:endParaRPr lang="en-US" dirty="0"/>
          </a:p>
        </p:txBody>
      </p:sp>
      <p:sp>
        <p:nvSpPr>
          <p:cNvPr id="3" name="Content Placeholder 2"/>
          <p:cNvSpPr>
            <a:spLocks noGrp="1"/>
          </p:cNvSpPr>
          <p:nvPr>
            <p:ph sz="quarter" idx="13"/>
          </p:nvPr>
        </p:nvSpPr>
        <p:spPr/>
        <p:txBody>
          <a:bodyPr/>
          <a:lstStyle/>
          <a:p>
            <a:r>
              <a:rPr lang="en-US" dirty="0" smtClean="0"/>
              <a:t>Read page 202 and discern your answer from the textbook.</a:t>
            </a:r>
          </a:p>
          <a:p>
            <a:endParaRPr lang="en-US" dirty="0"/>
          </a:p>
        </p:txBody>
      </p:sp>
    </p:spTree>
    <p:extLst>
      <p:ext uri="{BB962C8B-B14F-4D97-AF65-F5344CB8AC3E}">
        <p14:creationId xmlns:p14="http://schemas.microsoft.com/office/powerpoint/2010/main" val="317479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Foundations of Economic Globalization	</a:t>
            </a:r>
            <a:endParaRPr lang="en-US" dirty="0"/>
          </a:p>
        </p:txBody>
      </p:sp>
      <p:sp>
        <p:nvSpPr>
          <p:cNvPr id="3" name="Content Placeholder 2"/>
          <p:cNvSpPr>
            <a:spLocks noGrp="1"/>
          </p:cNvSpPr>
          <p:nvPr>
            <p:ph sz="quarter" idx="13"/>
          </p:nvPr>
        </p:nvSpPr>
        <p:spPr/>
        <p:txBody>
          <a:bodyPr/>
          <a:lstStyle/>
          <a:p>
            <a:r>
              <a:rPr lang="en-US" dirty="0" smtClean="0"/>
              <a:t>Economic globalization is the process of economies throughout the world growing more and more connected. </a:t>
            </a:r>
          </a:p>
          <a:p>
            <a:r>
              <a:rPr lang="en-US" dirty="0" smtClean="0"/>
              <a:t>Several key events led to the development of economic globalization as we know it today:</a:t>
            </a:r>
          </a:p>
          <a:p>
            <a:pPr lvl="2"/>
            <a:r>
              <a:rPr lang="en-US" dirty="0" smtClean="0"/>
              <a:t>Bretton Woods Agreement 1944</a:t>
            </a:r>
          </a:p>
          <a:p>
            <a:pPr lvl="2"/>
            <a:r>
              <a:rPr lang="en-US" dirty="0" smtClean="0"/>
              <a:t>Creation of the World Bank 1944</a:t>
            </a:r>
          </a:p>
          <a:p>
            <a:pPr lvl="2"/>
            <a:r>
              <a:rPr lang="en-US" dirty="0" smtClean="0"/>
              <a:t>Development of the International Monetary Fund 1944</a:t>
            </a:r>
          </a:p>
          <a:p>
            <a:pPr lvl="2"/>
            <a:r>
              <a:rPr lang="en-US" dirty="0" smtClean="0"/>
              <a:t>End of the Cold War 1989</a:t>
            </a:r>
          </a:p>
          <a:p>
            <a:pPr lvl="2"/>
            <a:r>
              <a:rPr lang="en-US" dirty="0" smtClean="0"/>
              <a:t>Technological development and communications</a:t>
            </a:r>
          </a:p>
          <a:p>
            <a:pPr lvl="2"/>
            <a:endParaRPr lang="en-US" dirty="0"/>
          </a:p>
          <a:p>
            <a:pPr marL="342202" lvl="2" indent="0">
              <a:buNone/>
            </a:pPr>
            <a:endParaRPr lang="en-US" dirty="0"/>
          </a:p>
        </p:txBody>
      </p:sp>
    </p:spTree>
    <p:extLst>
      <p:ext uri="{BB962C8B-B14F-4D97-AF65-F5344CB8AC3E}">
        <p14:creationId xmlns:p14="http://schemas.microsoft.com/office/powerpoint/2010/main" val="3347641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235729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Bretton Woods Agreement</a:t>
            </a:r>
            <a:endParaRPr lang="en-US" dirty="0"/>
          </a:p>
        </p:txBody>
      </p:sp>
      <p:sp>
        <p:nvSpPr>
          <p:cNvPr id="3" name="Content Placeholder 2"/>
          <p:cNvSpPr>
            <a:spLocks noGrp="1"/>
          </p:cNvSpPr>
          <p:nvPr>
            <p:ph sz="quarter" idx="13"/>
          </p:nvPr>
        </p:nvSpPr>
        <p:spPr/>
        <p:txBody>
          <a:bodyPr/>
          <a:lstStyle/>
          <a:p>
            <a:r>
              <a:rPr lang="en-US" dirty="0" smtClean="0"/>
              <a:t>Countries that fought against Germany, Italy and Japan in WWII, were known as the allies. </a:t>
            </a:r>
          </a:p>
        </p:txBody>
      </p:sp>
      <p:pic>
        <p:nvPicPr>
          <p:cNvPr id="4" name="Picture 3" descr="Yalta-Conference1945-Churchill-Roosevelt-Stalin-Wikipedi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265" y="2023760"/>
            <a:ext cx="5985792" cy="4834240"/>
          </a:xfrm>
          <a:prstGeom prst="rect">
            <a:avLst/>
          </a:prstGeom>
        </p:spPr>
      </p:pic>
      <p:pic>
        <p:nvPicPr>
          <p:cNvPr id="5" name="Picture 4" descr="d87bde66b3f192c18c0e22d24592703a_1M.png.jpe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45701" y="2462865"/>
            <a:ext cx="1170618" cy="876985"/>
          </a:xfrm>
          <a:prstGeom prst="rect">
            <a:avLst/>
          </a:prstGeom>
        </p:spPr>
      </p:pic>
      <p:pic>
        <p:nvPicPr>
          <p:cNvPr id="6" name="Picture 5" descr="uk-lgflag.gi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51044" y="2986911"/>
            <a:ext cx="1411754" cy="705877"/>
          </a:xfrm>
          <a:prstGeom prst="rect">
            <a:avLst/>
          </a:prstGeom>
        </p:spPr>
      </p:pic>
      <p:pic>
        <p:nvPicPr>
          <p:cNvPr id="7" name="Picture 6" descr="usa-flag-world-politics.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62009" y="2849800"/>
            <a:ext cx="1356922" cy="842988"/>
          </a:xfrm>
          <a:prstGeom prst="rect">
            <a:avLst/>
          </a:prstGeom>
        </p:spPr>
      </p:pic>
    </p:spTree>
    <p:extLst>
      <p:ext uri="{BB962C8B-B14F-4D97-AF65-F5344CB8AC3E}">
        <p14:creationId xmlns:p14="http://schemas.microsoft.com/office/powerpoint/2010/main" val="4040180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hampshi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199" y="1092273"/>
            <a:ext cx="3163801" cy="4874231"/>
          </a:xfrm>
          <a:prstGeom prst="rect">
            <a:avLst/>
          </a:prstGeom>
        </p:spPr>
      </p:pic>
      <p:sp>
        <p:nvSpPr>
          <p:cNvPr id="2" name="Title 1"/>
          <p:cNvSpPr>
            <a:spLocks noGrp="1"/>
          </p:cNvSpPr>
          <p:nvPr>
            <p:ph type="title"/>
          </p:nvPr>
        </p:nvSpPr>
        <p:spPr/>
        <p:txBody>
          <a:bodyPr/>
          <a:lstStyle/>
          <a:p>
            <a:r>
              <a:rPr lang="en-US" dirty="0" smtClean="0"/>
              <a:t>Bretton Woods Agreement</a:t>
            </a:r>
            <a:endParaRPr lang="en-US" dirty="0"/>
          </a:p>
        </p:txBody>
      </p:sp>
      <p:sp>
        <p:nvSpPr>
          <p:cNvPr id="3" name="Content Placeholder 2"/>
          <p:cNvSpPr>
            <a:spLocks noGrp="1"/>
          </p:cNvSpPr>
          <p:nvPr>
            <p:ph sz="quarter" idx="13"/>
          </p:nvPr>
        </p:nvSpPr>
        <p:spPr>
          <a:xfrm>
            <a:off x="274321" y="1298447"/>
            <a:ext cx="6806028" cy="5381253"/>
          </a:xfrm>
        </p:spPr>
        <p:txBody>
          <a:bodyPr/>
          <a:lstStyle/>
          <a:p>
            <a:r>
              <a:rPr lang="en-US" dirty="0" smtClean="0"/>
              <a:t>Towards the end of the war, these </a:t>
            </a:r>
            <a:r>
              <a:rPr lang="en-US" dirty="0" smtClean="0"/>
              <a:t>countries </a:t>
            </a:r>
            <a:r>
              <a:rPr lang="en-US" dirty="0" smtClean="0"/>
              <a:t>became concerned about how they would rebuild their economies.</a:t>
            </a:r>
          </a:p>
          <a:p>
            <a:r>
              <a:rPr lang="en-US" dirty="0" smtClean="0"/>
              <a:t>Representatives from 44 countries, including Canada, met in Bretton Woods New Hampshire to discuss this issue. </a:t>
            </a:r>
          </a:p>
          <a:p>
            <a:r>
              <a:rPr lang="en-US" dirty="0" smtClean="0"/>
              <a:t>They all signed the Bretton Woods Agreement – established a system of rules and institutions for the global economy that is still with us today. </a:t>
            </a:r>
          </a:p>
          <a:p>
            <a:r>
              <a:rPr lang="en-US" dirty="0" smtClean="0"/>
              <a:t>The World Bank – International Monetary Fund – the General Agreement on Tariffs and Trade (which later became the World Trade Organization) were all established at this conference. </a:t>
            </a:r>
            <a:endParaRPr lang="en-US" dirty="0"/>
          </a:p>
        </p:txBody>
      </p:sp>
    </p:spTree>
    <p:extLst>
      <p:ext uri="{BB962C8B-B14F-4D97-AF65-F5344CB8AC3E}">
        <p14:creationId xmlns:p14="http://schemas.microsoft.com/office/powerpoint/2010/main" val="127971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Bank</a:t>
            </a:r>
            <a:endParaRPr lang="en-US" dirty="0"/>
          </a:p>
        </p:txBody>
      </p:sp>
      <p:sp>
        <p:nvSpPr>
          <p:cNvPr id="3" name="Content Placeholder 2"/>
          <p:cNvSpPr>
            <a:spLocks noGrp="1"/>
          </p:cNvSpPr>
          <p:nvPr>
            <p:ph sz="quarter" idx="13"/>
          </p:nvPr>
        </p:nvSpPr>
        <p:spPr/>
        <p:txBody>
          <a:bodyPr/>
          <a:lstStyle/>
          <a:p>
            <a:r>
              <a:rPr lang="en-US" dirty="0" smtClean="0"/>
              <a:t>The world bank was supposed to help rebuild countries devastated by the war. It provided billions of dollars in financial aid to Western European countries following the war.</a:t>
            </a:r>
          </a:p>
          <a:p>
            <a:r>
              <a:rPr lang="en-US" dirty="0" smtClean="0"/>
              <a:t>It still provided loans to member countries in financial difficulty.</a:t>
            </a:r>
          </a:p>
          <a:p>
            <a:r>
              <a:rPr lang="en-US" dirty="0" smtClean="0"/>
              <a:t>In order to get these loans countries need to meet certain standards</a:t>
            </a:r>
          </a:p>
          <a:p>
            <a:pPr lvl="2"/>
            <a:r>
              <a:rPr lang="en-US" dirty="0" smtClean="0"/>
              <a:t>They need to reduce government debt and corruption </a:t>
            </a:r>
          </a:p>
          <a:p>
            <a:pPr lvl="2"/>
            <a:r>
              <a:rPr lang="en-US" dirty="0" smtClean="0"/>
              <a:t>They are required to have a </a:t>
            </a:r>
            <a:r>
              <a:rPr lang="en-US" b="1" dirty="0" smtClean="0"/>
              <a:t>Free-market economy</a:t>
            </a:r>
            <a:endParaRPr lang="en-US" b="1" dirty="0"/>
          </a:p>
        </p:txBody>
      </p:sp>
      <p:pic>
        <p:nvPicPr>
          <p:cNvPr id="4" name="Picture 3" descr="World-bak_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80872" y="4205609"/>
            <a:ext cx="3009171" cy="2369722"/>
          </a:xfrm>
          <a:prstGeom prst="rect">
            <a:avLst/>
          </a:prstGeom>
        </p:spPr>
      </p:pic>
    </p:spTree>
    <p:extLst>
      <p:ext uri="{BB962C8B-B14F-4D97-AF65-F5344CB8AC3E}">
        <p14:creationId xmlns:p14="http://schemas.microsoft.com/office/powerpoint/2010/main" val="534609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Monetary Fund</a:t>
            </a:r>
            <a:endParaRPr lang="en-US" dirty="0"/>
          </a:p>
        </p:txBody>
      </p:sp>
      <p:sp>
        <p:nvSpPr>
          <p:cNvPr id="3" name="Content Placeholder 2"/>
          <p:cNvSpPr>
            <a:spLocks noGrp="1"/>
          </p:cNvSpPr>
          <p:nvPr>
            <p:ph sz="quarter" idx="13"/>
          </p:nvPr>
        </p:nvSpPr>
        <p:spPr/>
        <p:txBody>
          <a:bodyPr/>
          <a:lstStyle/>
          <a:p>
            <a:r>
              <a:rPr lang="en-US" dirty="0" smtClean="0"/>
              <a:t>The IMF was created to work together with the world bank to bring stability to international monetary affairs and to help expand global trade. </a:t>
            </a:r>
          </a:p>
          <a:p>
            <a:r>
              <a:rPr lang="en-US" dirty="0" smtClean="0"/>
              <a:t>While the World Bank is in charge of long term financial assistance for countries in need, the IMF is in charge of monitoring exchange rates and providing short term financial assistance. They are both Agencies of the United Nations. </a:t>
            </a:r>
          </a:p>
          <a:p>
            <a:endParaRPr lang="en-US" dirty="0"/>
          </a:p>
          <a:p>
            <a:endParaRPr lang="en-US" dirty="0" smtClean="0"/>
          </a:p>
          <a:p>
            <a:pPr marL="0" indent="0">
              <a:buNone/>
            </a:pPr>
            <a:endParaRPr lang="en-US" dirty="0"/>
          </a:p>
        </p:txBody>
      </p:sp>
      <p:pic>
        <p:nvPicPr>
          <p:cNvPr id="4" name="Picture 3" descr="IM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801" y="3559454"/>
            <a:ext cx="3065622" cy="3128186"/>
          </a:xfrm>
          <a:prstGeom prst="rect">
            <a:avLst/>
          </a:prstGeom>
        </p:spPr>
      </p:pic>
    </p:spTree>
    <p:extLst>
      <p:ext uri="{BB962C8B-B14F-4D97-AF65-F5344CB8AC3E}">
        <p14:creationId xmlns:p14="http://schemas.microsoft.com/office/powerpoint/2010/main" val="2768174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Cold War</a:t>
            </a:r>
            <a:endParaRPr lang="en-US" dirty="0"/>
          </a:p>
        </p:txBody>
      </p:sp>
      <p:sp>
        <p:nvSpPr>
          <p:cNvPr id="3" name="Content Placeholder 2"/>
          <p:cNvSpPr>
            <a:spLocks noGrp="1"/>
          </p:cNvSpPr>
          <p:nvPr>
            <p:ph sz="quarter" idx="13"/>
          </p:nvPr>
        </p:nvSpPr>
        <p:spPr/>
        <p:txBody>
          <a:bodyPr/>
          <a:lstStyle/>
          <a:p>
            <a:r>
              <a:rPr lang="en-US" dirty="0" smtClean="0"/>
              <a:t>The end of the Cold War in 1989 pushed the economy forward. </a:t>
            </a:r>
          </a:p>
          <a:p>
            <a:r>
              <a:rPr lang="en-US" dirty="0" smtClean="0"/>
              <a:t>The cold war began in 1946 after the end of WWII. For more than 40 years the forces of capitalism and free-market economies went against communism and centrally planned economies. </a:t>
            </a:r>
          </a:p>
          <a:p>
            <a:r>
              <a:rPr lang="en-US" dirty="0" smtClean="0"/>
              <a:t>The Cold War was mostly an economic struggle between capitalist and communist.</a:t>
            </a:r>
          </a:p>
          <a:p>
            <a:r>
              <a:rPr lang="en-US" dirty="0" smtClean="0"/>
              <a:t>By the end of the Cold War people were using computers, watching international events on television sets and doing business around the world. </a:t>
            </a:r>
          </a:p>
          <a:p>
            <a:r>
              <a:rPr lang="en-US" dirty="0" smtClean="0"/>
              <a:t> From the 1990’s on the forces of globalization and capitalism merged to expand the forces of economic globalization.</a:t>
            </a:r>
            <a:endParaRPr lang="en-US" dirty="0"/>
          </a:p>
        </p:txBody>
      </p:sp>
    </p:spTree>
    <p:extLst>
      <p:ext uri="{BB962C8B-B14F-4D97-AF65-F5344CB8AC3E}">
        <p14:creationId xmlns:p14="http://schemas.microsoft.com/office/powerpoint/2010/main" val="3990977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Technology on Communications and Economic Globalization</a:t>
            </a:r>
            <a:endParaRPr lang="en-US" dirty="0"/>
          </a:p>
        </p:txBody>
      </p:sp>
      <p:sp>
        <p:nvSpPr>
          <p:cNvPr id="3" name="Content Placeholder 2"/>
          <p:cNvSpPr>
            <a:spLocks noGrp="1"/>
          </p:cNvSpPr>
          <p:nvPr>
            <p:ph sz="quarter" idx="13"/>
          </p:nvPr>
        </p:nvSpPr>
        <p:spPr/>
        <p:txBody>
          <a:bodyPr/>
          <a:lstStyle/>
          <a:p>
            <a:r>
              <a:rPr lang="en-US" dirty="0" smtClean="0"/>
              <a:t>Bretton woods and the end of the cold war pushed globalization ahead. </a:t>
            </a:r>
          </a:p>
          <a:p>
            <a:r>
              <a:rPr lang="en-US" dirty="0" smtClean="0"/>
              <a:t>Throughout the Cold War, technological developments were changing the world. </a:t>
            </a:r>
            <a:endParaRPr lang="en-US" dirty="0"/>
          </a:p>
        </p:txBody>
      </p:sp>
    </p:spTree>
    <p:extLst>
      <p:ext uri="{BB962C8B-B14F-4D97-AF65-F5344CB8AC3E}">
        <p14:creationId xmlns:p14="http://schemas.microsoft.com/office/powerpoint/2010/main" val="3480797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 Hayek </a:t>
            </a:r>
            <a:endParaRPr lang="en-CA" dirty="0"/>
          </a:p>
        </p:txBody>
      </p:sp>
      <p:sp>
        <p:nvSpPr>
          <p:cNvPr id="3" name="Content Placeholder 2"/>
          <p:cNvSpPr>
            <a:spLocks noGrp="1"/>
          </p:cNvSpPr>
          <p:nvPr>
            <p:ph sz="quarter" idx="13"/>
          </p:nvPr>
        </p:nvSpPr>
        <p:spPr/>
        <p:txBody>
          <a:bodyPr/>
          <a:lstStyle/>
          <a:p>
            <a:r>
              <a:rPr lang="en-US" dirty="0" smtClean="0"/>
              <a:t>Supporter of Classical Liberalism </a:t>
            </a:r>
          </a:p>
          <a:p>
            <a:r>
              <a:rPr lang="en-CA" dirty="0"/>
              <a:t>Hayek is an </a:t>
            </a:r>
            <a:r>
              <a:rPr lang="en-CA" dirty="0" smtClean="0"/>
              <a:t>economist </a:t>
            </a:r>
            <a:r>
              <a:rPr lang="en-CA" dirty="0"/>
              <a:t>and major political thinker of the twentieth century</a:t>
            </a:r>
            <a:r>
              <a:rPr lang="en-CA" dirty="0" smtClean="0"/>
              <a:t>. </a:t>
            </a:r>
            <a:r>
              <a:rPr lang="en-CA" dirty="0"/>
              <a:t>Hayek's account of </a:t>
            </a:r>
            <a:r>
              <a:rPr lang="en-CA" dirty="0" smtClean="0"/>
              <a:t>how changing prices can communicate information which </a:t>
            </a:r>
            <a:r>
              <a:rPr lang="en-CA" dirty="0"/>
              <a:t>enables individuals to coordinate their plans is widely regarded as an important achievement </a:t>
            </a:r>
            <a:r>
              <a:rPr lang="en-CA" dirty="0" smtClean="0"/>
              <a:t>in the economy. (Stock markets, trading, etc.)</a:t>
            </a:r>
            <a:br>
              <a:rPr lang="en-CA" dirty="0" smtClean="0"/>
            </a:br>
            <a:endParaRPr lang="en-CA" dirty="0" smtClean="0"/>
          </a:p>
          <a:p>
            <a:pPr lvl="2"/>
            <a:r>
              <a:rPr lang="en-CA" b="1" i="1" dirty="0" smtClean="0"/>
              <a:t>“There </a:t>
            </a:r>
            <a:r>
              <a:rPr lang="en-CA" b="1" i="1" dirty="0"/>
              <a:t>is no figure who had more of an influence, no person had more of an influence on the intellectuals behind the Iron Curtain than Friedrich Hayek. His books were translated and published by the underground and black market editions, read widely, and undoubtedly influenced the climate of opinion that ultimately brought about the collapse of the Soviet Union</a:t>
            </a:r>
            <a:r>
              <a:rPr lang="en-CA" b="1" i="1" dirty="0" smtClean="0"/>
              <a:t>.” </a:t>
            </a:r>
          </a:p>
          <a:p>
            <a:pPr marL="1060704" lvl="6" indent="0">
              <a:buNone/>
            </a:pPr>
            <a:r>
              <a:rPr lang="en-CA" dirty="0"/>
              <a:t>	</a:t>
            </a:r>
            <a:r>
              <a:rPr lang="en-CA" dirty="0" smtClean="0"/>
              <a:t>			—Milton Friedman (Hoover </a:t>
            </a:r>
            <a:r>
              <a:rPr lang="en-CA" dirty="0"/>
              <a:t>Institution)</a:t>
            </a:r>
          </a:p>
        </p:txBody>
      </p:sp>
    </p:spTree>
    <p:extLst>
      <p:ext uri="{BB962C8B-B14F-4D97-AF65-F5344CB8AC3E}">
        <p14:creationId xmlns:p14="http://schemas.microsoft.com/office/powerpoint/2010/main" val="1963651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SOHO.thmx</Template>
  <TotalTime>645</TotalTime>
  <Words>1061</Words>
  <Application>Microsoft Office PowerPoint</Application>
  <PresentationFormat>On-screen Show (4:3)</PresentationFormat>
  <Paragraphs>104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SOHO</vt:lpstr>
      <vt:lpstr>Related Issue 3</vt:lpstr>
      <vt:lpstr>Foundations of Economic Globalization </vt:lpstr>
      <vt:lpstr>Bretton Woods Agreement</vt:lpstr>
      <vt:lpstr>Bretton Woods Agreement</vt:lpstr>
      <vt:lpstr>World Bank</vt:lpstr>
      <vt:lpstr>International Monetary Fund</vt:lpstr>
      <vt:lpstr>The End of the Cold War</vt:lpstr>
      <vt:lpstr>Impact of Technology on Communications and Economic Globalization</vt:lpstr>
      <vt:lpstr>F.A. Hayek </vt:lpstr>
      <vt:lpstr>F.A. Hayek (Frederick von Hayek)</vt:lpstr>
      <vt:lpstr>PowerPoint Presentation</vt:lpstr>
      <vt:lpstr>Trade</vt:lpstr>
      <vt:lpstr>Coffee Bean Processing</vt:lpstr>
      <vt:lpstr>Coffee</vt:lpstr>
      <vt:lpstr>Free Trade</vt:lpstr>
      <vt:lpstr>NAFTA – Free Trade Agreements </vt:lpstr>
      <vt:lpstr>World Trade Organization (GATT)</vt:lpstr>
      <vt:lpstr>Case Study Page 190 and page 201</vt:lpstr>
      <vt:lpstr>Do Trade Agreements benefit all people?</vt:lpstr>
      <vt:lpstr>PowerPoint Presentation</vt:lpstr>
    </vt:vector>
  </TitlesOfParts>
  <Company>Holy Family Catholic Regional Division No. 37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Related Issue 3</dc:title>
  <dc:creator>Bronwyn Kierstead</dc:creator>
  <cp:lastModifiedBy>Bronwyn Kierstead</cp:lastModifiedBy>
  <cp:revision>25</cp:revision>
  <dcterms:created xsi:type="dcterms:W3CDTF">2012-05-14T16:26:00Z</dcterms:created>
  <dcterms:modified xsi:type="dcterms:W3CDTF">2013-05-13T16:06:41Z</dcterms:modified>
</cp:coreProperties>
</file>