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4B32D4-42A7-40DA-975E-52FBBA55A8CB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 phldr="1"/>
      <dgm:spPr/>
    </dgm:pt>
    <dgm:pt modelId="{B4096452-24B5-4BD8-810F-A1A98B27A757}">
      <dgm:prSet phldrT="[Text]"/>
      <dgm:spPr/>
      <dgm:t>
        <a:bodyPr/>
        <a:lstStyle/>
        <a:p>
          <a:r>
            <a:rPr lang="en-CA" dirty="0" smtClean="0"/>
            <a:t>Aboriginal contributions to Liberalism</a:t>
          </a:r>
          <a:endParaRPr lang="en-US" dirty="0"/>
        </a:p>
      </dgm:t>
    </dgm:pt>
    <dgm:pt modelId="{24D501ED-6402-4160-AF2E-EDDBBC7A8A5C}" type="parTrans" cxnId="{3B5ADD30-8394-4E96-850F-D2CD8211FED5}">
      <dgm:prSet/>
      <dgm:spPr/>
      <dgm:t>
        <a:bodyPr/>
        <a:lstStyle/>
        <a:p>
          <a:endParaRPr lang="en-US"/>
        </a:p>
      </dgm:t>
    </dgm:pt>
    <dgm:pt modelId="{4F65699E-8176-446F-90BF-BE151DB52FB0}" type="sibTrans" cxnId="{3B5ADD30-8394-4E96-850F-D2CD8211FED5}">
      <dgm:prSet/>
      <dgm:spPr/>
      <dgm:t>
        <a:bodyPr/>
        <a:lstStyle/>
        <a:p>
          <a:endParaRPr lang="en-US"/>
        </a:p>
      </dgm:t>
    </dgm:pt>
    <dgm:pt modelId="{4400770F-D19E-4B92-BA57-4010B9969643}">
      <dgm:prSet phldrT="[Text]"/>
      <dgm:spPr/>
      <dgm:t>
        <a:bodyPr/>
        <a:lstStyle/>
        <a:p>
          <a:r>
            <a:rPr lang="en-CA" dirty="0" smtClean="0"/>
            <a:t>Liberal thought in Western societies</a:t>
          </a:r>
          <a:endParaRPr lang="en-US" dirty="0"/>
        </a:p>
      </dgm:t>
    </dgm:pt>
    <dgm:pt modelId="{A9D1BD61-B59E-47E2-9028-1BDD55A49AC1}" type="parTrans" cxnId="{91CDF95B-BD51-4455-B47A-13B171A9A9AA}">
      <dgm:prSet/>
      <dgm:spPr/>
      <dgm:t>
        <a:bodyPr/>
        <a:lstStyle/>
        <a:p>
          <a:endParaRPr lang="en-US"/>
        </a:p>
      </dgm:t>
    </dgm:pt>
    <dgm:pt modelId="{A7D5F7BA-2DF3-4615-8289-A2CCCCCB8C10}" type="sibTrans" cxnId="{91CDF95B-BD51-4455-B47A-13B171A9A9AA}">
      <dgm:prSet/>
      <dgm:spPr/>
      <dgm:t>
        <a:bodyPr/>
        <a:lstStyle/>
        <a:p>
          <a:endParaRPr lang="en-US"/>
        </a:p>
      </dgm:t>
    </dgm:pt>
    <dgm:pt modelId="{6185D9C0-977B-4BFC-A6F2-C795ADC9899F}" type="pres">
      <dgm:prSet presAssocID="{2A4B32D4-42A7-40DA-975E-52FBBA55A8CB}" presName="linearFlow" presStyleCnt="0">
        <dgm:presLayoutVars>
          <dgm:dir/>
          <dgm:resizeHandles val="exact"/>
        </dgm:presLayoutVars>
      </dgm:prSet>
      <dgm:spPr/>
    </dgm:pt>
    <dgm:pt modelId="{983FE1B6-3711-4439-9906-7D90E11636EA}" type="pres">
      <dgm:prSet presAssocID="{B4096452-24B5-4BD8-810F-A1A98B27A757}" presName="composite" presStyleCnt="0"/>
      <dgm:spPr/>
    </dgm:pt>
    <dgm:pt modelId="{A3851345-5DC9-4388-9B20-D039D56E7AB0}" type="pres">
      <dgm:prSet presAssocID="{B4096452-24B5-4BD8-810F-A1A98B27A757}" presName="imgShp" presStyleLbl="fgImgPlace1" presStyleIdx="0" presStyleCnt="2" custScaleX="121326" custLinFactNeighborX="-25001" custLinFactNeighborY="1018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C466412B-EA5F-47D9-BF58-1649151100BB}" type="pres">
      <dgm:prSet presAssocID="{B4096452-24B5-4BD8-810F-A1A98B27A757}" presName="tx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D302C9DF-3004-4CAF-B5B9-1357A92DF3BB}" type="pres">
      <dgm:prSet presAssocID="{4F65699E-8176-446F-90BF-BE151DB52FB0}" presName="spacing" presStyleCnt="0"/>
      <dgm:spPr/>
    </dgm:pt>
    <dgm:pt modelId="{D5C20DE9-FD4E-4FF4-B39B-4D9B7BAE1E10}" type="pres">
      <dgm:prSet presAssocID="{4400770F-D19E-4B92-BA57-4010B9969643}" presName="composite" presStyleCnt="0"/>
      <dgm:spPr/>
    </dgm:pt>
    <dgm:pt modelId="{DF1618F8-97D3-4DA8-89C8-8F36BF7C9AF5}" type="pres">
      <dgm:prSet presAssocID="{4400770F-D19E-4B92-BA57-4010B9969643}" presName="imgShp" presStyleLbl="fgImgPlace1" presStyleIdx="1" presStyleCnt="2" custScaleX="113472" custScaleY="129032" custLinFactNeighborX="-15363" custLinFactNeighborY="-6179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628B0243-9F0C-400B-A54D-E2ED410E46CB}" type="pres">
      <dgm:prSet presAssocID="{4400770F-D19E-4B92-BA57-4010B9969643}" presName="tx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53A9974-C23A-4FB3-9658-44E422B097F0}" type="presOf" srcId="{2A4B32D4-42A7-40DA-975E-52FBBA55A8CB}" destId="{6185D9C0-977B-4BFC-A6F2-C795ADC9899F}" srcOrd="0" destOrd="0" presId="urn:microsoft.com/office/officeart/2005/8/layout/vList3#1"/>
    <dgm:cxn modelId="{A4214B56-9560-4D03-9713-6D82F9FA2339}" type="presOf" srcId="{4400770F-D19E-4B92-BA57-4010B9969643}" destId="{628B0243-9F0C-400B-A54D-E2ED410E46CB}" srcOrd="0" destOrd="0" presId="urn:microsoft.com/office/officeart/2005/8/layout/vList3#1"/>
    <dgm:cxn modelId="{3B5ADD30-8394-4E96-850F-D2CD8211FED5}" srcId="{2A4B32D4-42A7-40DA-975E-52FBBA55A8CB}" destId="{B4096452-24B5-4BD8-810F-A1A98B27A757}" srcOrd="0" destOrd="0" parTransId="{24D501ED-6402-4160-AF2E-EDDBBC7A8A5C}" sibTransId="{4F65699E-8176-446F-90BF-BE151DB52FB0}"/>
    <dgm:cxn modelId="{9993C7AD-764B-4E37-9F61-70F539B30E8F}" type="presOf" srcId="{B4096452-24B5-4BD8-810F-A1A98B27A757}" destId="{C466412B-EA5F-47D9-BF58-1649151100BB}" srcOrd="0" destOrd="0" presId="urn:microsoft.com/office/officeart/2005/8/layout/vList3#1"/>
    <dgm:cxn modelId="{91CDF95B-BD51-4455-B47A-13B171A9A9AA}" srcId="{2A4B32D4-42A7-40DA-975E-52FBBA55A8CB}" destId="{4400770F-D19E-4B92-BA57-4010B9969643}" srcOrd="1" destOrd="0" parTransId="{A9D1BD61-B59E-47E2-9028-1BDD55A49AC1}" sibTransId="{A7D5F7BA-2DF3-4615-8289-A2CCCCCB8C10}"/>
    <dgm:cxn modelId="{F18BC1B6-A000-4A12-9D7C-69EB9CEE1FD7}" type="presParOf" srcId="{6185D9C0-977B-4BFC-A6F2-C795ADC9899F}" destId="{983FE1B6-3711-4439-9906-7D90E11636EA}" srcOrd="0" destOrd="0" presId="urn:microsoft.com/office/officeart/2005/8/layout/vList3#1"/>
    <dgm:cxn modelId="{0CE7602B-C416-49FD-97B1-814F966B09A5}" type="presParOf" srcId="{983FE1B6-3711-4439-9906-7D90E11636EA}" destId="{A3851345-5DC9-4388-9B20-D039D56E7AB0}" srcOrd="0" destOrd="0" presId="urn:microsoft.com/office/officeart/2005/8/layout/vList3#1"/>
    <dgm:cxn modelId="{4EC65051-31BC-4250-9FE7-E8218F063934}" type="presParOf" srcId="{983FE1B6-3711-4439-9906-7D90E11636EA}" destId="{C466412B-EA5F-47D9-BF58-1649151100BB}" srcOrd="1" destOrd="0" presId="urn:microsoft.com/office/officeart/2005/8/layout/vList3#1"/>
    <dgm:cxn modelId="{300939D7-0848-44F4-9033-E8941E3A5C2E}" type="presParOf" srcId="{6185D9C0-977B-4BFC-A6F2-C795ADC9899F}" destId="{D302C9DF-3004-4CAF-B5B9-1357A92DF3BB}" srcOrd="1" destOrd="0" presId="urn:microsoft.com/office/officeart/2005/8/layout/vList3#1"/>
    <dgm:cxn modelId="{CF5B1D1A-73F4-4F54-9BF0-7C638DB33AA3}" type="presParOf" srcId="{6185D9C0-977B-4BFC-A6F2-C795ADC9899F}" destId="{D5C20DE9-FD4E-4FF4-B39B-4D9B7BAE1E10}" srcOrd="2" destOrd="0" presId="urn:microsoft.com/office/officeart/2005/8/layout/vList3#1"/>
    <dgm:cxn modelId="{1AE529A7-B4A6-44A5-A459-ADB62AF5C924}" type="presParOf" srcId="{D5C20DE9-FD4E-4FF4-B39B-4D9B7BAE1E10}" destId="{DF1618F8-97D3-4DA8-89C8-8F36BF7C9AF5}" srcOrd="0" destOrd="0" presId="urn:microsoft.com/office/officeart/2005/8/layout/vList3#1"/>
    <dgm:cxn modelId="{ADF08106-3176-4D10-A8EB-689943CB14B1}" type="presParOf" srcId="{D5C20DE9-FD4E-4FF4-B39B-4D9B7BAE1E10}" destId="{628B0243-9F0C-400B-A54D-E2ED410E46CB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670E036-5AC1-4645-AB9F-32AD78E52331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F0A13027-7036-4E29-81AB-382333D2FD18}">
      <dgm:prSet phldrT="[Text]"/>
      <dgm:spPr/>
      <dgm:t>
        <a:bodyPr/>
        <a:lstStyle/>
        <a:p>
          <a:r>
            <a:rPr lang="en-CA" b="1" dirty="0" smtClean="0"/>
            <a:t>Upper Class </a:t>
          </a:r>
        </a:p>
        <a:p>
          <a:r>
            <a:rPr lang="en-CA" dirty="0" smtClean="0"/>
            <a:t>(Wealthy landowning aristocrats (nobility)</a:t>
          </a:r>
          <a:endParaRPr lang="en-US" dirty="0"/>
        </a:p>
      </dgm:t>
    </dgm:pt>
    <dgm:pt modelId="{B6577AC8-57C0-4E8C-87B4-84C830EEF79F}" type="parTrans" cxnId="{6C950CD9-B8EB-4D02-AC8D-C5FD49E7D4C3}">
      <dgm:prSet/>
      <dgm:spPr/>
      <dgm:t>
        <a:bodyPr/>
        <a:lstStyle/>
        <a:p>
          <a:endParaRPr lang="en-US"/>
        </a:p>
      </dgm:t>
    </dgm:pt>
    <dgm:pt modelId="{1FEF5AAC-5B0B-49F3-BB7A-E435530D40E6}" type="sibTrans" cxnId="{6C950CD9-B8EB-4D02-AC8D-C5FD49E7D4C3}">
      <dgm:prSet/>
      <dgm:spPr/>
      <dgm:t>
        <a:bodyPr/>
        <a:lstStyle/>
        <a:p>
          <a:endParaRPr lang="en-US"/>
        </a:p>
      </dgm:t>
    </dgm:pt>
    <dgm:pt modelId="{FCCDF639-0D31-4ABF-AB32-090F6C885783}">
      <dgm:prSet phldrT="[Text]"/>
      <dgm:spPr/>
      <dgm:t>
        <a:bodyPr/>
        <a:lstStyle/>
        <a:p>
          <a:r>
            <a:rPr lang="en-CA" b="1" dirty="0" smtClean="0"/>
            <a:t>Middle Class </a:t>
          </a:r>
        </a:p>
        <a:p>
          <a:r>
            <a:rPr lang="en-CA" dirty="0" smtClean="0"/>
            <a:t>(Business owners, merchants, bankers, professionals)</a:t>
          </a:r>
          <a:endParaRPr lang="en-US" dirty="0"/>
        </a:p>
      </dgm:t>
    </dgm:pt>
    <dgm:pt modelId="{453618E1-9394-4FC9-8683-C335DDC69DD1}" type="parTrans" cxnId="{01A0D922-7800-44DE-BDC8-68AF2691632E}">
      <dgm:prSet/>
      <dgm:spPr/>
      <dgm:t>
        <a:bodyPr/>
        <a:lstStyle/>
        <a:p>
          <a:endParaRPr lang="en-US"/>
        </a:p>
      </dgm:t>
    </dgm:pt>
    <dgm:pt modelId="{17E9294B-0D96-428F-A269-602B48613506}" type="sibTrans" cxnId="{01A0D922-7800-44DE-BDC8-68AF2691632E}">
      <dgm:prSet/>
      <dgm:spPr/>
      <dgm:t>
        <a:bodyPr/>
        <a:lstStyle/>
        <a:p>
          <a:endParaRPr lang="en-US"/>
        </a:p>
      </dgm:t>
    </dgm:pt>
    <dgm:pt modelId="{5801043A-12E8-40E9-B280-BB413926F1CB}">
      <dgm:prSet phldrT="[Text]"/>
      <dgm:spPr/>
      <dgm:t>
        <a:bodyPr/>
        <a:lstStyle/>
        <a:p>
          <a:r>
            <a:rPr lang="en-CA" b="1" dirty="0" smtClean="0"/>
            <a:t>Working Class </a:t>
          </a:r>
        </a:p>
        <a:p>
          <a:r>
            <a:rPr lang="en-CA" dirty="0" smtClean="0"/>
            <a:t>(Manual labourers – farm workers, factory workers, domestic servants, </a:t>
          </a:r>
          <a:r>
            <a:rPr lang="en-CA" dirty="0" err="1" smtClean="0"/>
            <a:t>tradespeople</a:t>
          </a:r>
          <a:r>
            <a:rPr lang="en-CA" dirty="0" smtClean="0"/>
            <a:t>)</a:t>
          </a:r>
          <a:endParaRPr lang="en-US" dirty="0"/>
        </a:p>
      </dgm:t>
    </dgm:pt>
    <dgm:pt modelId="{DC5A03DE-45EE-4226-B62B-6582F69C1356}" type="parTrans" cxnId="{399A3CE8-F971-4DE4-B886-934D60081904}">
      <dgm:prSet/>
      <dgm:spPr/>
      <dgm:t>
        <a:bodyPr/>
        <a:lstStyle/>
        <a:p>
          <a:endParaRPr lang="en-US"/>
        </a:p>
      </dgm:t>
    </dgm:pt>
    <dgm:pt modelId="{D846DA92-2128-4832-805C-482B31C0BDA7}" type="sibTrans" cxnId="{399A3CE8-F971-4DE4-B886-934D60081904}">
      <dgm:prSet/>
      <dgm:spPr/>
      <dgm:t>
        <a:bodyPr/>
        <a:lstStyle/>
        <a:p>
          <a:endParaRPr lang="en-US"/>
        </a:p>
      </dgm:t>
    </dgm:pt>
    <dgm:pt modelId="{0D330562-4DD0-4B12-9A08-D31183FC9640}" type="pres">
      <dgm:prSet presAssocID="{D670E036-5AC1-4645-AB9F-32AD78E52331}" presName="Name0" presStyleCnt="0">
        <dgm:presLayoutVars>
          <dgm:dir/>
          <dgm:animLvl val="lvl"/>
          <dgm:resizeHandles val="exact"/>
        </dgm:presLayoutVars>
      </dgm:prSet>
      <dgm:spPr/>
    </dgm:pt>
    <dgm:pt modelId="{56DD776B-6E59-455E-AE5A-5DCDB364F14B}" type="pres">
      <dgm:prSet presAssocID="{F0A13027-7036-4E29-81AB-382333D2FD18}" presName="Name8" presStyleCnt="0"/>
      <dgm:spPr/>
    </dgm:pt>
    <dgm:pt modelId="{0F8DA5A1-76C1-4359-B88D-DBFE0035E069}" type="pres">
      <dgm:prSet presAssocID="{F0A13027-7036-4E29-81AB-382333D2FD18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0CEA64-AA1A-4EDC-84A2-FA18A738D1F7}" type="pres">
      <dgm:prSet presAssocID="{F0A13027-7036-4E29-81AB-382333D2FD1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4A54DE-30D7-40D0-9A7E-9364DE944314}" type="pres">
      <dgm:prSet presAssocID="{FCCDF639-0D31-4ABF-AB32-090F6C885783}" presName="Name8" presStyleCnt="0"/>
      <dgm:spPr/>
    </dgm:pt>
    <dgm:pt modelId="{3D82ADF1-9A40-42BB-AABC-C099F16F1FF5}" type="pres">
      <dgm:prSet presAssocID="{FCCDF639-0D31-4ABF-AB32-090F6C885783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3F6ED5-999E-4F50-ABC2-8E083C1A4082}" type="pres">
      <dgm:prSet presAssocID="{FCCDF639-0D31-4ABF-AB32-090F6C88578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050300-FB6E-4FDE-81FA-6D5EE9B793C5}" type="pres">
      <dgm:prSet presAssocID="{5801043A-12E8-40E9-B280-BB413926F1CB}" presName="Name8" presStyleCnt="0"/>
      <dgm:spPr/>
    </dgm:pt>
    <dgm:pt modelId="{B542E59A-A2E5-431B-808D-36D48A0DE88F}" type="pres">
      <dgm:prSet presAssocID="{5801043A-12E8-40E9-B280-BB413926F1CB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802C64-FCC5-4240-8FA9-BE9D78E062CA}" type="pres">
      <dgm:prSet presAssocID="{5801043A-12E8-40E9-B280-BB413926F1C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C37B61C-8E01-4D74-BA2F-49CF72694890}" type="presOf" srcId="{5801043A-12E8-40E9-B280-BB413926F1CB}" destId="{B542E59A-A2E5-431B-808D-36D48A0DE88F}" srcOrd="0" destOrd="0" presId="urn:microsoft.com/office/officeart/2005/8/layout/pyramid1"/>
    <dgm:cxn modelId="{25AF8960-A827-4580-A013-854E3764B69F}" type="presOf" srcId="{D670E036-5AC1-4645-AB9F-32AD78E52331}" destId="{0D330562-4DD0-4B12-9A08-D31183FC9640}" srcOrd="0" destOrd="0" presId="urn:microsoft.com/office/officeart/2005/8/layout/pyramid1"/>
    <dgm:cxn modelId="{6C950CD9-B8EB-4D02-AC8D-C5FD49E7D4C3}" srcId="{D670E036-5AC1-4645-AB9F-32AD78E52331}" destId="{F0A13027-7036-4E29-81AB-382333D2FD18}" srcOrd="0" destOrd="0" parTransId="{B6577AC8-57C0-4E8C-87B4-84C830EEF79F}" sibTransId="{1FEF5AAC-5B0B-49F3-BB7A-E435530D40E6}"/>
    <dgm:cxn modelId="{7B4B7A7B-9FA8-454F-80F0-78070F72FBFA}" type="presOf" srcId="{5801043A-12E8-40E9-B280-BB413926F1CB}" destId="{68802C64-FCC5-4240-8FA9-BE9D78E062CA}" srcOrd="1" destOrd="0" presId="urn:microsoft.com/office/officeart/2005/8/layout/pyramid1"/>
    <dgm:cxn modelId="{432D08AB-F7E4-4F3B-AC5A-F88CEA7B2159}" type="presOf" srcId="{F0A13027-7036-4E29-81AB-382333D2FD18}" destId="{AA0CEA64-AA1A-4EDC-84A2-FA18A738D1F7}" srcOrd="1" destOrd="0" presId="urn:microsoft.com/office/officeart/2005/8/layout/pyramid1"/>
    <dgm:cxn modelId="{399A3CE8-F971-4DE4-B886-934D60081904}" srcId="{D670E036-5AC1-4645-AB9F-32AD78E52331}" destId="{5801043A-12E8-40E9-B280-BB413926F1CB}" srcOrd="2" destOrd="0" parTransId="{DC5A03DE-45EE-4226-B62B-6582F69C1356}" sibTransId="{D846DA92-2128-4832-805C-482B31C0BDA7}"/>
    <dgm:cxn modelId="{01A0D922-7800-44DE-BDC8-68AF2691632E}" srcId="{D670E036-5AC1-4645-AB9F-32AD78E52331}" destId="{FCCDF639-0D31-4ABF-AB32-090F6C885783}" srcOrd="1" destOrd="0" parTransId="{453618E1-9394-4FC9-8683-C335DDC69DD1}" sibTransId="{17E9294B-0D96-428F-A269-602B48613506}"/>
    <dgm:cxn modelId="{FE28F850-CE95-4A90-9CE0-530437148DC2}" type="presOf" srcId="{FCCDF639-0D31-4ABF-AB32-090F6C885783}" destId="{133F6ED5-999E-4F50-ABC2-8E083C1A4082}" srcOrd="1" destOrd="0" presId="urn:microsoft.com/office/officeart/2005/8/layout/pyramid1"/>
    <dgm:cxn modelId="{417E5912-005F-4AAF-BDFD-E462AE3E2178}" type="presOf" srcId="{F0A13027-7036-4E29-81AB-382333D2FD18}" destId="{0F8DA5A1-76C1-4359-B88D-DBFE0035E069}" srcOrd="0" destOrd="0" presId="urn:microsoft.com/office/officeart/2005/8/layout/pyramid1"/>
    <dgm:cxn modelId="{8AB1C666-FD2F-43C8-B09F-D793001A072D}" type="presOf" srcId="{FCCDF639-0D31-4ABF-AB32-090F6C885783}" destId="{3D82ADF1-9A40-42BB-AABC-C099F16F1FF5}" srcOrd="0" destOrd="0" presId="urn:microsoft.com/office/officeart/2005/8/layout/pyramid1"/>
    <dgm:cxn modelId="{375A4687-6085-4CF8-A648-4C3EA2118C94}" type="presParOf" srcId="{0D330562-4DD0-4B12-9A08-D31183FC9640}" destId="{56DD776B-6E59-455E-AE5A-5DCDB364F14B}" srcOrd="0" destOrd="0" presId="urn:microsoft.com/office/officeart/2005/8/layout/pyramid1"/>
    <dgm:cxn modelId="{CDA67DE8-FC84-48A8-8BF7-158570A682C9}" type="presParOf" srcId="{56DD776B-6E59-455E-AE5A-5DCDB364F14B}" destId="{0F8DA5A1-76C1-4359-B88D-DBFE0035E069}" srcOrd="0" destOrd="0" presId="urn:microsoft.com/office/officeart/2005/8/layout/pyramid1"/>
    <dgm:cxn modelId="{F7410128-33AC-4B30-9D3A-E005EDD633C5}" type="presParOf" srcId="{56DD776B-6E59-455E-AE5A-5DCDB364F14B}" destId="{AA0CEA64-AA1A-4EDC-84A2-FA18A738D1F7}" srcOrd="1" destOrd="0" presId="urn:microsoft.com/office/officeart/2005/8/layout/pyramid1"/>
    <dgm:cxn modelId="{3BA05384-2569-4274-9CCF-1E46CDF5752B}" type="presParOf" srcId="{0D330562-4DD0-4B12-9A08-D31183FC9640}" destId="{014A54DE-30D7-40D0-9A7E-9364DE944314}" srcOrd="1" destOrd="0" presId="urn:microsoft.com/office/officeart/2005/8/layout/pyramid1"/>
    <dgm:cxn modelId="{39F85A82-C08E-4645-8616-459456B99103}" type="presParOf" srcId="{014A54DE-30D7-40D0-9A7E-9364DE944314}" destId="{3D82ADF1-9A40-42BB-AABC-C099F16F1FF5}" srcOrd="0" destOrd="0" presId="urn:microsoft.com/office/officeart/2005/8/layout/pyramid1"/>
    <dgm:cxn modelId="{2EB667F9-25EF-426E-9AF9-7A0DCCDD96EB}" type="presParOf" srcId="{014A54DE-30D7-40D0-9A7E-9364DE944314}" destId="{133F6ED5-999E-4F50-ABC2-8E083C1A4082}" srcOrd="1" destOrd="0" presId="urn:microsoft.com/office/officeart/2005/8/layout/pyramid1"/>
    <dgm:cxn modelId="{7EC43118-FFC7-46A3-B061-015DE884DEED}" type="presParOf" srcId="{0D330562-4DD0-4B12-9A08-D31183FC9640}" destId="{E7050300-FB6E-4FDE-81FA-6D5EE9B793C5}" srcOrd="2" destOrd="0" presId="urn:microsoft.com/office/officeart/2005/8/layout/pyramid1"/>
    <dgm:cxn modelId="{5C2492AF-408C-4EED-B5DB-3F773EB6A3AD}" type="presParOf" srcId="{E7050300-FB6E-4FDE-81FA-6D5EE9B793C5}" destId="{B542E59A-A2E5-431B-808D-36D48A0DE88F}" srcOrd="0" destOrd="0" presId="urn:microsoft.com/office/officeart/2005/8/layout/pyramid1"/>
    <dgm:cxn modelId="{F36F291E-92C9-478C-B86D-3F5BEB22F016}" type="presParOf" srcId="{E7050300-FB6E-4FDE-81FA-6D5EE9B793C5}" destId="{68802C64-FCC5-4240-8FA9-BE9D78E062CA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66412B-EA5F-47D9-BF58-1649151100BB}">
      <dsp:nvSpPr>
        <dsp:cNvPr id="0" name=""/>
        <dsp:cNvSpPr/>
      </dsp:nvSpPr>
      <dsp:spPr>
        <a:xfrm rot="10800000">
          <a:off x="1908441" y="1247"/>
          <a:ext cx="5472684" cy="174730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0512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800" kern="1200" dirty="0" smtClean="0"/>
            <a:t>Aboriginal contributions to Liberalism</a:t>
          </a:r>
          <a:endParaRPr lang="en-US" sz="2800" kern="1200" dirty="0"/>
        </a:p>
      </dsp:txBody>
      <dsp:txXfrm rot="10800000">
        <a:off x="2345267" y="1247"/>
        <a:ext cx="5035858" cy="1747303"/>
      </dsp:txXfrm>
    </dsp:sp>
    <dsp:sp modelId="{A3851345-5DC9-4388-9B20-D039D56E7AB0}">
      <dsp:nvSpPr>
        <dsp:cNvPr id="0" name=""/>
        <dsp:cNvSpPr/>
      </dsp:nvSpPr>
      <dsp:spPr>
        <a:xfrm>
          <a:off x="411631" y="19035"/>
          <a:ext cx="2119933" cy="1747303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8B0243-9F0C-400B-A54D-E2ED410E46CB}">
      <dsp:nvSpPr>
        <dsp:cNvPr id="0" name=""/>
        <dsp:cNvSpPr/>
      </dsp:nvSpPr>
      <dsp:spPr>
        <a:xfrm rot="10800000">
          <a:off x="1874132" y="2523772"/>
          <a:ext cx="5472684" cy="174730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0512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800" kern="1200" dirty="0" smtClean="0"/>
            <a:t>Liberal thought in Western societies</a:t>
          </a:r>
          <a:endParaRPr lang="en-US" sz="2800" kern="1200" dirty="0"/>
        </a:p>
      </dsp:txBody>
      <dsp:txXfrm rot="10800000">
        <a:off x="2310958" y="2523772"/>
        <a:ext cx="5035858" cy="1747303"/>
      </dsp:txXfrm>
    </dsp:sp>
    <dsp:sp modelId="{DF1618F8-97D3-4DA8-89C8-8F36BF7C9AF5}">
      <dsp:nvSpPr>
        <dsp:cNvPr id="0" name=""/>
        <dsp:cNvSpPr/>
      </dsp:nvSpPr>
      <dsp:spPr>
        <a:xfrm>
          <a:off x="614344" y="2162168"/>
          <a:ext cx="1982699" cy="2254580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8DA5A1-76C1-4359-B88D-DBFE0035E069}">
      <dsp:nvSpPr>
        <dsp:cNvPr id="0" name=""/>
        <dsp:cNvSpPr/>
      </dsp:nvSpPr>
      <dsp:spPr>
        <a:xfrm>
          <a:off x="2032000" y="0"/>
          <a:ext cx="2032000" cy="1190633"/>
        </a:xfrm>
        <a:prstGeom prst="trapezoid">
          <a:avLst>
            <a:gd name="adj" fmla="val 8533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b="1" kern="1200" dirty="0" smtClean="0"/>
            <a:t>Upper Class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kern="1200" dirty="0" smtClean="0"/>
            <a:t>(Wealthy landowning aristocrats (nobility)</a:t>
          </a:r>
          <a:endParaRPr lang="en-US" sz="1400" kern="1200" dirty="0"/>
        </a:p>
      </dsp:txBody>
      <dsp:txXfrm>
        <a:off x="2032000" y="0"/>
        <a:ext cx="2032000" cy="1190633"/>
      </dsp:txXfrm>
    </dsp:sp>
    <dsp:sp modelId="{3D82ADF1-9A40-42BB-AABC-C099F16F1FF5}">
      <dsp:nvSpPr>
        <dsp:cNvPr id="0" name=""/>
        <dsp:cNvSpPr/>
      </dsp:nvSpPr>
      <dsp:spPr>
        <a:xfrm>
          <a:off x="1016000" y="1190633"/>
          <a:ext cx="4064000" cy="1190633"/>
        </a:xfrm>
        <a:prstGeom prst="trapezoid">
          <a:avLst>
            <a:gd name="adj" fmla="val 8533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b="1" kern="1200" dirty="0" smtClean="0"/>
            <a:t>Middle Class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kern="1200" dirty="0" smtClean="0"/>
            <a:t>(Business owners, merchants, bankers, professionals)</a:t>
          </a:r>
          <a:endParaRPr lang="en-US" sz="1400" kern="1200" dirty="0"/>
        </a:p>
      </dsp:txBody>
      <dsp:txXfrm>
        <a:off x="1727200" y="1190633"/>
        <a:ext cx="2641600" cy="1190633"/>
      </dsp:txXfrm>
    </dsp:sp>
    <dsp:sp modelId="{B542E59A-A2E5-431B-808D-36D48A0DE88F}">
      <dsp:nvSpPr>
        <dsp:cNvPr id="0" name=""/>
        <dsp:cNvSpPr/>
      </dsp:nvSpPr>
      <dsp:spPr>
        <a:xfrm>
          <a:off x="0" y="2381266"/>
          <a:ext cx="6096000" cy="1190633"/>
        </a:xfrm>
        <a:prstGeom prst="trapezoid">
          <a:avLst>
            <a:gd name="adj" fmla="val 8533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b="1" kern="1200" dirty="0" smtClean="0"/>
            <a:t>Working Class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kern="1200" dirty="0" smtClean="0"/>
            <a:t>(Manual labourers – farm workers, factory workers, domestic servants, </a:t>
          </a:r>
          <a:r>
            <a:rPr lang="en-CA" sz="1400" kern="1200" dirty="0" err="1" smtClean="0"/>
            <a:t>tradespeople</a:t>
          </a:r>
          <a:r>
            <a:rPr lang="en-CA" sz="1400" kern="1200" dirty="0" smtClean="0"/>
            <a:t>)</a:t>
          </a:r>
          <a:endParaRPr lang="en-US" sz="1400" kern="1200" dirty="0"/>
        </a:p>
      </dsp:txBody>
      <dsp:txXfrm>
        <a:off x="1066799" y="2381266"/>
        <a:ext cx="3962400" cy="11906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2CB401-1054-472D-BE3D-1F8FB24D97FC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2D87D4-082B-4D84-8F1D-1182D5CAEE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581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5730089-5639-42E8-BC19-0D97A52480DC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4572E72-4505-4D29-B391-D4A916C193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730089-5639-42E8-BC19-0D97A52480DC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572E72-4505-4D29-B391-D4A916C193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730089-5639-42E8-BC19-0D97A52480DC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572E72-4505-4D29-B391-D4A916C193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730089-5639-42E8-BC19-0D97A52480DC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572E72-4505-4D29-B391-D4A916C193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730089-5639-42E8-BC19-0D97A52480DC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572E72-4505-4D29-B391-D4A916C193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730089-5639-42E8-BC19-0D97A52480DC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572E72-4505-4D29-B391-D4A916C193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730089-5639-42E8-BC19-0D97A52480DC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572E72-4505-4D29-B391-D4A916C193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730089-5639-42E8-BC19-0D97A52480DC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572E72-4505-4D29-B391-D4A916C193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730089-5639-42E8-BC19-0D97A52480DC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572E72-4505-4D29-B391-D4A916C193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5730089-5639-42E8-BC19-0D97A52480DC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572E72-4505-4D29-B391-D4A916C193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5730089-5639-42E8-BC19-0D97A52480DC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4572E72-4505-4D29-B391-D4A916C193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5730089-5639-42E8-BC19-0D97A52480DC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4572E72-4505-4D29-B391-D4A916C193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CA" dirty="0" smtClean="0"/>
              <a:t>Exploring the Roots of Liberalism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So 2.4, 2.5</a:t>
            </a:r>
          </a:p>
          <a:p>
            <a:r>
              <a:rPr lang="en-CA" dirty="0" smtClean="0"/>
              <a:t>Chapter 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Some historians believe the ideas and values in the Great Law of Peace may have influenced the American Constitution in 1787 and the Canadian Constitution 80 years later.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American and Canadian Influences...</a:t>
            </a:r>
            <a:endParaRPr lang="en-US" dirty="0"/>
          </a:p>
        </p:txBody>
      </p:sp>
      <p:pic>
        <p:nvPicPr>
          <p:cNvPr id="23554" name="Picture 2" descr="http://buber.net/Blah/wp-content/uploads/2008/09/q-photo-we-the-people-american-constitut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3286124"/>
            <a:ext cx="4152900" cy="2781300"/>
          </a:xfrm>
          <a:prstGeom prst="rect">
            <a:avLst/>
          </a:prstGeom>
          <a:noFill/>
        </p:spPr>
      </p:pic>
      <p:pic>
        <p:nvPicPr>
          <p:cNvPr id="23556" name="Picture 4" descr="http://ecx.images-amazon.com/images/I/51tn6KKkRVL._SL500_AA280_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3929066"/>
            <a:ext cx="2667000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22376" y="571480"/>
            <a:ext cx="7772400" cy="2500330"/>
          </a:xfrm>
        </p:spPr>
        <p:txBody>
          <a:bodyPr>
            <a:normAutofit/>
          </a:bodyPr>
          <a:lstStyle/>
          <a:p>
            <a:pPr algn="ctr"/>
            <a:r>
              <a:rPr lang="en-CA" sz="3600" dirty="0" smtClean="0"/>
              <a:t>Relationship between the values of liberalism and origins of liberal thought...</a:t>
            </a:r>
            <a:br>
              <a:rPr lang="en-CA" sz="3600" dirty="0" smtClean="0"/>
            </a:br>
            <a:r>
              <a:rPr lang="en-CA" sz="3600" dirty="0" smtClean="0"/>
              <a:t>Adam Smith, John Stuart Mill</a:t>
            </a:r>
            <a:endParaRPr lang="en-US" sz="36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3922713" y="4143380"/>
            <a:ext cx="4572000" cy="1643074"/>
          </a:xfrm>
        </p:spPr>
        <p:txBody>
          <a:bodyPr/>
          <a:lstStyle/>
          <a:p>
            <a:r>
              <a:rPr lang="en-CA" dirty="0" smtClean="0"/>
              <a:t>Specific outcome 2.5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Liberal ideas of today came from Europe.</a:t>
            </a:r>
          </a:p>
          <a:p>
            <a:r>
              <a:rPr lang="en-CA" dirty="0" smtClean="0"/>
              <a:t>Absolute monarchies prevailed in the 1700’s</a:t>
            </a:r>
          </a:p>
          <a:p>
            <a:r>
              <a:rPr lang="en-CA" dirty="0" smtClean="0"/>
              <a:t>The King (or queen) had complete power over the government.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Western European Origins of Liberalism</a:t>
            </a:r>
            <a:endParaRPr lang="en-US" dirty="0"/>
          </a:p>
        </p:txBody>
      </p:sp>
      <p:pic>
        <p:nvPicPr>
          <p:cNvPr id="25602" name="Picture 2" descr="http://s4.hubimg.com/u/380159_f26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2857496"/>
            <a:ext cx="2476500" cy="3514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Mid 1700’s – many Europeans began to challenge the absolute monarchies and propose changes</a:t>
            </a:r>
          </a:p>
          <a:p>
            <a:r>
              <a:rPr lang="en-CA" dirty="0" smtClean="0"/>
              <a:t>Early 1800’s the term ‘liberal’ was first used to describe those who supported the freedom or liberty of the individual.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Challenges to Absolute Monarchies</a:t>
            </a:r>
            <a:endParaRPr lang="en-US" dirty="0"/>
          </a:p>
        </p:txBody>
      </p:sp>
      <p:pic>
        <p:nvPicPr>
          <p:cNvPr id="27650" name="Picture 2" descr="http://library.gmu.edu/resources/french/French%20fla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4000504"/>
            <a:ext cx="4071966" cy="23502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During the 1700-1800’s, the Industrial Revolution challenged almost everything about the way people lived.</a:t>
            </a:r>
          </a:p>
          <a:p>
            <a:r>
              <a:rPr lang="en-CA" dirty="0" smtClean="0"/>
              <a:t>The Industrial Revolution got people thinking differently about how an economy should operate.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Liberal Ideas on Economic Systems</a:t>
            </a:r>
            <a:endParaRPr lang="en-US" dirty="0"/>
          </a:p>
        </p:txBody>
      </p:sp>
      <p:pic>
        <p:nvPicPr>
          <p:cNvPr id="28674" name="Picture 2" descr="http://1.bp.blogspot.com/_V8mkFl41Cgk/SVtw61h4XQI/AAAAAAAAB2M/zr0FCEuMIUw/s400/industrial_revolut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3643314"/>
            <a:ext cx="3810000" cy="2552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Europe was based on Mercantilism prior to the Industrial Revolution.</a:t>
            </a:r>
          </a:p>
          <a:p>
            <a:pPr lvl="1"/>
            <a:r>
              <a:rPr lang="en-CA" dirty="0" smtClean="0"/>
              <a:t>A country should export more goods than it imports</a:t>
            </a:r>
          </a:p>
          <a:p>
            <a:pPr lvl="1"/>
            <a:r>
              <a:rPr lang="en-CA" dirty="0" smtClean="0"/>
              <a:t>Accumulate wealth in gold and silver</a:t>
            </a:r>
          </a:p>
          <a:p>
            <a:pPr lvl="1"/>
            <a:r>
              <a:rPr lang="en-CA" dirty="0" smtClean="0"/>
              <a:t>Protect the economy by taxing and setting quotas on imports</a:t>
            </a:r>
          </a:p>
          <a:p>
            <a:pPr lvl="1"/>
            <a:r>
              <a:rPr lang="en-CA" dirty="0" err="1" smtClean="0"/>
              <a:t>Gov’t</a:t>
            </a:r>
            <a:r>
              <a:rPr lang="en-CA" dirty="0" smtClean="0"/>
              <a:t> exercised much control over the economy (corporations, regulation of production)</a:t>
            </a:r>
          </a:p>
          <a:p>
            <a:pPr lvl="1"/>
            <a:r>
              <a:rPr lang="en-CA" dirty="0" smtClean="0"/>
              <a:t>Government leaders therefore lived in luxury and workers lived in poor conditions.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Mercantilism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Tended to keep people in the same social class as their parents, thus limiting their </a:t>
            </a:r>
          </a:p>
          <a:p>
            <a:pPr>
              <a:buNone/>
            </a:pPr>
            <a:r>
              <a:rPr lang="en-CA" dirty="0" smtClean="0"/>
              <a:t>  potential for economic advancement.</a:t>
            </a:r>
            <a:endParaRPr lang="en-US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Class System in Britain – 1800’s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2786058"/>
          <a:ext cx="6096000" cy="3571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Challenged the key ideas of mercantilism in his book ‘The Wealth of Nations’</a:t>
            </a:r>
          </a:p>
          <a:p>
            <a:r>
              <a:rPr lang="en-CA" dirty="0" smtClean="0"/>
              <a:t> </a:t>
            </a:r>
            <a:r>
              <a:rPr lang="en-CA" i="1" dirty="0" smtClean="0"/>
              <a:t>Criticisms of Mercantilism: </a:t>
            </a:r>
          </a:p>
          <a:p>
            <a:pPr>
              <a:buNone/>
            </a:pPr>
            <a:r>
              <a:rPr lang="en-CA" dirty="0" smtClean="0"/>
              <a:t>	- </a:t>
            </a:r>
            <a:r>
              <a:rPr lang="en-CA" b="1" dirty="0" smtClean="0"/>
              <a:t>unequal distribution of wealth </a:t>
            </a:r>
            <a:r>
              <a:rPr lang="en-CA" dirty="0" smtClean="0"/>
              <a:t>throughout society.</a:t>
            </a:r>
          </a:p>
          <a:p>
            <a:pPr>
              <a:buNone/>
            </a:pPr>
            <a:r>
              <a:rPr lang="en-CA" dirty="0" smtClean="0"/>
              <a:t>  -government leaders usually played favourites with business owners and landowners.  Often </a:t>
            </a:r>
            <a:r>
              <a:rPr lang="en-CA" b="1" dirty="0" smtClean="0"/>
              <a:t>monopolies</a:t>
            </a:r>
            <a:r>
              <a:rPr lang="en-CA" dirty="0" smtClean="0"/>
              <a:t> formed (exclusive right to extract or produce goods)</a:t>
            </a:r>
          </a:p>
          <a:p>
            <a:pPr>
              <a:buNone/>
            </a:pPr>
            <a:r>
              <a:rPr lang="en-CA" dirty="0" smtClean="0"/>
              <a:t>  - lack of </a:t>
            </a:r>
            <a:r>
              <a:rPr lang="en-CA" b="1" dirty="0" smtClean="0"/>
              <a:t>competition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Adam Smith and the Wealth of Nations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Smith proposed that the individual (or the company’s) pursuit of self-interest is guided by an </a:t>
            </a:r>
            <a:r>
              <a:rPr lang="en-US" dirty="0" smtClean="0"/>
              <a:t>‘</a:t>
            </a:r>
            <a:r>
              <a:rPr lang="en-US" b="1" dirty="0" smtClean="0"/>
              <a:t>invisible hand</a:t>
            </a:r>
            <a:r>
              <a:rPr lang="en-US" dirty="0" smtClean="0"/>
              <a:t>’ to unintentionally improve the prosperity and well-being of society as a whole.</a:t>
            </a:r>
          </a:p>
          <a:p>
            <a:pPr>
              <a:buNone/>
            </a:pPr>
            <a:r>
              <a:rPr lang="en-CA" dirty="0" smtClean="0"/>
              <a:t>   (more jobs)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Adam Smith and the Wealth of Nations</a:t>
            </a:r>
            <a:endParaRPr lang="en-US" dirty="0"/>
          </a:p>
        </p:txBody>
      </p:sp>
      <p:pic>
        <p:nvPicPr>
          <p:cNvPr id="29698" name="Picture 2" descr="http://greenewable.files.wordpress.com/2008/10/rjo0894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3143248"/>
            <a:ext cx="3562350" cy="37147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Limited </a:t>
            </a:r>
            <a:r>
              <a:rPr lang="en-CA" dirty="0" err="1" smtClean="0"/>
              <a:t>gov’t</a:t>
            </a:r>
            <a:r>
              <a:rPr lang="en-CA" dirty="0" smtClean="0"/>
              <a:t> involvement</a:t>
            </a:r>
          </a:p>
          <a:p>
            <a:r>
              <a:rPr lang="en-CA" dirty="0" smtClean="0"/>
              <a:t>Meritocracy – type of economic system in which individuals are rewarded based on their abilities and hard work.</a:t>
            </a:r>
          </a:p>
          <a:p>
            <a:r>
              <a:rPr lang="en-CA" dirty="0" smtClean="0"/>
              <a:t>Laissez-faire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Adam Smith believed in...</a:t>
            </a:r>
            <a:endParaRPr lang="en-US" dirty="0"/>
          </a:p>
        </p:txBody>
      </p:sp>
      <p:pic>
        <p:nvPicPr>
          <p:cNvPr id="33794" name="Picture 2" descr="http://2.bp.blogspot.com/_PMR4TbT7pZU/RpOuQkhiWMI/AAAAAAAABt0/TM93D8zaNuE/s1600/nepotis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3429000"/>
            <a:ext cx="3810000" cy="3228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>To what extent have various ideas and events shaped Liberalism over time?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Economic Liberalism was evolving from mercantilism.</a:t>
            </a:r>
          </a:p>
          <a:p>
            <a:r>
              <a:rPr lang="en-CA" dirty="0" smtClean="0"/>
              <a:t>Consumers and producers having the individual freedom to make economic choices for themselves is known as </a:t>
            </a:r>
            <a:r>
              <a:rPr lang="en-CA" b="1" dirty="0" smtClean="0"/>
              <a:t>CAPITALISM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Mercantilism - Capitalism</a:t>
            </a:r>
            <a:br>
              <a:rPr lang="en-CA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0282957"/>
              </p:ext>
            </p:extLst>
          </p:nvPr>
        </p:nvGraphicFramePr>
        <p:xfrm>
          <a:off x="500034" y="1071546"/>
          <a:ext cx="8229600" cy="42296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3362"/>
                <a:gridCol w="4186238"/>
              </a:tblGrid>
              <a:tr h="976505">
                <a:tc>
                  <a:txBody>
                    <a:bodyPr/>
                    <a:lstStyle/>
                    <a:p>
                      <a:r>
                        <a:rPr lang="en-CA" sz="3600" dirty="0" smtClean="0"/>
                        <a:t>Mercantilism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3600" dirty="0" smtClean="0"/>
                        <a:t>Capitalism</a:t>
                      </a:r>
                    </a:p>
                  </a:txBody>
                  <a:tcPr/>
                </a:tc>
              </a:tr>
              <a:tr h="1355482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CA" dirty="0" smtClean="0"/>
                        <a:t>Government regulation in the economy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CA" dirty="0" smtClean="0"/>
                        <a:t>Little</a:t>
                      </a:r>
                      <a:r>
                        <a:rPr lang="en-CA" baseline="0" dirty="0" smtClean="0"/>
                        <a:t> of no government regulation of business</a:t>
                      </a:r>
                      <a:endParaRPr lang="en-US" dirty="0"/>
                    </a:p>
                  </a:txBody>
                  <a:tcPr/>
                </a:tc>
              </a:tr>
              <a:tr h="948838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CA" dirty="0" smtClean="0"/>
                        <a:t>Monopolies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CA" dirty="0" smtClean="0"/>
                        <a:t>Competition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CA" dirty="0" smtClean="0"/>
                    </a:p>
                  </a:txBody>
                  <a:tcPr/>
                </a:tc>
              </a:tr>
              <a:tr h="948838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CA" dirty="0" smtClean="0"/>
                        <a:t>Accumulation of wealth by a few people in society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CA" dirty="0" smtClean="0"/>
                        <a:t>Distribution of wealth across a wider range of society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CA" dirty="0" smtClean="0"/>
              <a:t>Was based on the writings of Smith and philosophers of the 1600’s (Locke)</a:t>
            </a:r>
          </a:p>
          <a:p>
            <a:pPr>
              <a:buFont typeface="Wingdings" pitchFamily="2" charset="2"/>
              <a:buChar char="Ø"/>
            </a:pPr>
            <a:r>
              <a:rPr lang="en-CA" dirty="0" smtClean="0"/>
              <a:t>Believed that the rights and freedoms of individuals as the most important part of society.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Classical Liberalism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smtClean="0"/>
              <a:t>Liberal democracies </a:t>
            </a:r>
            <a:r>
              <a:rPr lang="en-CA" b="1" dirty="0" smtClean="0"/>
              <a:t>are based on</a:t>
            </a:r>
            <a:r>
              <a:rPr lang="en-CA" dirty="0" smtClean="0"/>
              <a:t>: </a:t>
            </a:r>
          </a:p>
          <a:p>
            <a:pPr>
              <a:buNone/>
            </a:pPr>
            <a:r>
              <a:rPr lang="en-CA" dirty="0" smtClean="0"/>
              <a:t>	-the equality of all citizens</a:t>
            </a:r>
          </a:p>
          <a:p>
            <a:pPr>
              <a:buNone/>
            </a:pPr>
            <a:r>
              <a:rPr lang="en-CA" dirty="0" smtClean="0"/>
              <a:t>	-free elections</a:t>
            </a:r>
          </a:p>
          <a:p>
            <a:pPr>
              <a:buNone/>
            </a:pPr>
            <a:r>
              <a:rPr lang="en-CA" dirty="0" smtClean="0"/>
              <a:t>	-multiple political parties</a:t>
            </a:r>
          </a:p>
          <a:p>
            <a:pPr>
              <a:buNone/>
            </a:pPr>
            <a:r>
              <a:rPr lang="en-CA" dirty="0" smtClean="0"/>
              <a:t>	-decisions made by a elected legislature</a:t>
            </a:r>
          </a:p>
          <a:p>
            <a:pPr>
              <a:buNone/>
            </a:pPr>
            <a:r>
              <a:rPr lang="en-CA" dirty="0" smtClean="0"/>
              <a:t>	-independent judiciary</a:t>
            </a:r>
          </a:p>
          <a:p>
            <a:pPr>
              <a:buNone/>
            </a:pPr>
            <a:r>
              <a:rPr lang="en-CA" dirty="0" smtClean="0"/>
              <a:t> 	-individualism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Liberal Ideas on Political Systems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Wrote </a:t>
            </a:r>
            <a:r>
              <a:rPr lang="en-CA" i="1" dirty="0" smtClean="0"/>
              <a:t>On Liberty </a:t>
            </a:r>
            <a:r>
              <a:rPr lang="en-CA" dirty="0" smtClean="0"/>
              <a:t>– 1859</a:t>
            </a:r>
          </a:p>
          <a:p>
            <a:r>
              <a:rPr lang="en-CA" dirty="0" smtClean="0"/>
              <a:t>Wrote on the benefits of allowing as many </a:t>
            </a:r>
            <a:r>
              <a:rPr lang="en-CA" b="1" dirty="0" smtClean="0"/>
              <a:t>individual rights </a:t>
            </a:r>
            <a:r>
              <a:rPr lang="en-CA" dirty="0" smtClean="0"/>
              <a:t>as possible by limiting the role of </a:t>
            </a:r>
            <a:r>
              <a:rPr lang="en-CA" dirty="0" err="1" smtClean="0"/>
              <a:t>gov’t</a:t>
            </a:r>
            <a:endParaRPr lang="en-CA" dirty="0" smtClean="0"/>
          </a:p>
          <a:p>
            <a:r>
              <a:rPr lang="en-CA" dirty="0" smtClean="0"/>
              <a:t>Believed in </a:t>
            </a:r>
            <a:r>
              <a:rPr lang="en-CA" b="1" dirty="0" smtClean="0"/>
              <a:t>individual freedom </a:t>
            </a:r>
          </a:p>
          <a:p>
            <a:pPr>
              <a:buNone/>
            </a:pPr>
            <a:r>
              <a:rPr lang="en-CA" b="1" dirty="0" smtClean="0"/>
              <a:t>  </a:t>
            </a:r>
            <a:r>
              <a:rPr lang="en-CA" dirty="0" smtClean="0"/>
              <a:t>and that every individual </a:t>
            </a:r>
          </a:p>
          <a:p>
            <a:pPr>
              <a:buNone/>
            </a:pPr>
            <a:r>
              <a:rPr lang="en-CA" dirty="0" smtClean="0"/>
              <a:t>  should be as free as possible</a:t>
            </a:r>
          </a:p>
          <a:p>
            <a:pPr>
              <a:buNone/>
            </a:pPr>
            <a:r>
              <a:rPr lang="en-CA" dirty="0" smtClean="0"/>
              <a:t>  so long as an individual’s </a:t>
            </a:r>
          </a:p>
          <a:p>
            <a:pPr>
              <a:buNone/>
            </a:pPr>
            <a:r>
              <a:rPr lang="en-CA" dirty="0" smtClean="0"/>
              <a:t>  actions don’t harm anyone </a:t>
            </a:r>
          </a:p>
          <a:p>
            <a:pPr>
              <a:buNone/>
            </a:pPr>
            <a:r>
              <a:rPr lang="en-CA" dirty="0" smtClean="0"/>
              <a:t>  else. 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John Stuart Mill</a:t>
            </a:r>
            <a:endParaRPr lang="en-US" dirty="0"/>
          </a:p>
        </p:txBody>
      </p:sp>
      <p:pic>
        <p:nvPicPr>
          <p:cNvPr id="34818" name="Picture 2" descr="http://users.ox.ac.uk/~ball0888/oxfordopen/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2786058"/>
            <a:ext cx="2714625" cy="3071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Modern liberalism developed over time to address concerns with the </a:t>
            </a:r>
            <a:r>
              <a:rPr lang="en-CA" b="1" dirty="0" smtClean="0"/>
              <a:t>inequality</a:t>
            </a:r>
            <a:r>
              <a:rPr lang="en-CA" dirty="0" smtClean="0"/>
              <a:t> created by laissez-faire capitalist society.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The Beginnings of Modern Liberalism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524000" y="1500173"/>
          <a:ext cx="6096000" cy="4216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686481">
                <a:tc>
                  <a:txBody>
                    <a:bodyPr/>
                    <a:lstStyle/>
                    <a:p>
                      <a:r>
                        <a:rPr lang="en-CA" dirty="0" smtClean="0"/>
                        <a:t>Modern Liberalism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Classical Liberalism</a:t>
                      </a:r>
                      <a:endParaRPr lang="en-US" dirty="0"/>
                    </a:p>
                  </a:txBody>
                  <a:tcPr/>
                </a:tc>
              </a:tr>
              <a:tr h="1152307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CA" dirty="0" smtClean="0"/>
                        <a:t>Interested  in creating equality of opportunity for</a:t>
                      </a:r>
                      <a:r>
                        <a:rPr lang="en-CA" baseline="0" dirty="0" smtClean="0"/>
                        <a:t> all individuals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CA" dirty="0" smtClean="0"/>
                        <a:t>Interested in protecting the freedoms of individuals in economic affairs</a:t>
                      </a:r>
                      <a:endParaRPr lang="en-US" dirty="0"/>
                    </a:p>
                  </a:txBody>
                  <a:tcPr/>
                </a:tc>
              </a:tr>
              <a:tr h="1152307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CA" dirty="0" smtClean="0"/>
                        <a:t>Freedoms &amp; rights favour the individual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CA" dirty="0" smtClean="0"/>
                        <a:t>Maximum rights and freedoms for certain individuals</a:t>
                      </a:r>
                      <a:endParaRPr lang="en-US" dirty="0"/>
                    </a:p>
                  </a:txBody>
                  <a:tcPr/>
                </a:tc>
              </a:tr>
              <a:tr h="1152307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CA" dirty="0" err="1" smtClean="0"/>
                        <a:t>Gov’t</a:t>
                      </a:r>
                      <a:r>
                        <a:rPr lang="en-CA" dirty="0" smtClean="0"/>
                        <a:t> intervention to ensure vulnerable (sick, elderly, unemployed)</a:t>
                      </a:r>
                      <a:r>
                        <a:rPr lang="en-CA" baseline="0" dirty="0" smtClean="0"/>
                        <a:t> are cared for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CA" dirty="0" err="1" smtClean="0"/>
                        <a:t>Gov’t</a:t>
                      </a:r>
                      <a:r>
                        <a:rPr lang="en-CA" dirty="0" smtClean="0"/>
                        <a:t> rules, regulations and social programs are kept to a minimum – act on your own behalf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714348" y="571480"/>
            <a:ext cx="1714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Collectivism	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428728" y="1071546"/>
            <a:ext cx="6215106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000760" y="571480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Individualism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286116" y="285728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Ideological Values  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Like ideologies, liberalism has changed in response to historical conditions, yet some key values have remained:</a:t>
            </a:r>
          </a:p>
          <a:p>
            <a:pPr lvl="1"/>
            <a:r>
              <a:rPr lang="en-CA" b="1" dirty="0" smtClean="0"/>
              <a:t>Rights and freedoms of the individual</a:t>
            </a:r>
          </a:p>
          <a:p>
            <a:pPr lvl="1"/>
            <a:r>
              <a:rPr lang="en-CA" b="1" dirty="0" smtClean="0"/>
              <a:t>People have the right to decide who leads them.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Liberalism has changed....</a:t>
            </a:r>
            <a:endParaRPr lang="en-US" dirty="0"/>
          </a:p>
        </p:txBody>
      </p:sp>
      <p:pic>
        <p:nvPicPr>
          <p:cNvPr id="1026" name="Picture 2" descr="http://vantech.vsb.bc.ca/ss/pm/ss11/online/ss11/government/Charter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3714752"/>
            <a:ext cx="4381500" cy="28146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4643470"/>
          </a:xfrm>
        </p:spPr>
        <p:txBody>
          <a:bodyPr>
            <a:noAutofit/>
          </a:bodyPr>
          <a:lstStyle/>
          <a:p>
            <a:pPr algn="ctr"/>
            <a:r>
              <a:rPr lang="en-CA" sz="4800" dirty="0" smtClean="0"/>
              <a:t>In what ways have Aboriginal peoples contributed to the early development of liberalism? </a:t>
            </a:r>
            <a:r>
              <a:rPr lang="en-CA" sz="3200" b="0" dirty="0" smtClean="0"/>
              <a:t>Specific outcome 2.4</a:t>
            </a:r>
            <a:endParaRPr lang="en-US" sz="32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Also know as the Iroquois Confederacy</a:t>
            </a:r>
          </a:p>
          <a:p>
            <a:r>
              <a:rPr lang="en-CA" dirty="0" smtClean="0"/>
              <a:t>Formed between 1400 and 1600</a:t>
            </a:r>
          </a:p>
          <a:p>
            <a:r>
              <a:rPr lang="en-CA" dirty="0" smtClean="0"/>
              <a:t>Often referred to as one of the first and longest lasting participatory democracies in the world.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The </a:t>
            </a:r>
            <a:r>
              <a:rPr lang="en-CA" dirty="0" err="1" smtClean="0"/>
              <a:t>Haudenosaunee</a:t>
            </a:r>
            <a:r>
              <a:rPr lang="en-CA" dirty="0" smtClean="0"/>
              <a:t> Confederacy</a:t>
            </a:r>
            <a:endParaRPr lang="en-US" dirty="0"/>
          </a:p>
        </p:txBody>
      </p:sp>
      <p:pic>
        <p:nvPicPr>
          <p:cNvPr id="16386" name="Picture 2" descr="http://www.ratical.org/many_worlds/6Nations/images/Mohawk+Senec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3500438"/>
            <a:ext cx="5419725" cy="30670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Consisted of 5 different nations:</a:t>
            </a:r>
          </a:p>
          <a:p>
            <a:pPr lvl="1"/>
            <a:r>
              <a:rPr lang="en-CA" dirty="0" smtClean="0"/>
              <a:t>The Mohawk</a:t>
            </a:r>
          </a:p>
          <a:p>
            <a:pPr lvl="1"/>
            <a:r>
              <a:rPr lang="en-CA" dirty="0" smtClean="0"/>
              <a:t>The Oneida</a:t>
            </a:r>
          </a:p>
          <a:p>
            <a:pPr lvl="1"/>
            <a:r>
              <a:rPr lang="en-CA" dirty="0" smtClean="0"/>
              <a:t>The Onondaga</a:t>
            </a:r>
          </a:p>
          <a:p>
            <a:pPr lvl="1"/>
            <a:r>
              <a:rPr lang="en-CA" dirty="0" smtClean="0"/>
              <a:t>The Cayuga</a:t>
            </a:r>
          </a:p>
          <a:p>
            <a:pPr lvl="1"/>
            <a:r>
              <a:rPr lang="en-CA" dirty="0" smtClean="0"/>
              <a:t>The Seneca</a:t>
            </a:r>
          </a:p>
          <a:p>
            <a:pPr lvl="1">
              <a:buNone/>
            </a:pPr>
            <a:endParaRPr lang="en-CA" dirty="0" smtClean="0"/>
          </a:p>
          <a:p>
            <a:pPr lvl="1">
              <a:buNone/>
            </a:pPr>
            <a:r>
              <a:rPr lang="en-CA" dirty="0" smtClean="0"/>
              <a:t>Each nation had its own council and chief, who were selected by the Clan Mother.</a:t>
            </a:r>
          </a:p>
          <a:p>
            <a:pPr lvl="1">
              <a:buNone/>
            </a:pPr>
            <a:r>
              <a:rPr lang="en-CA" dirty="0" smtClean="0"/>
              <a:t>All nations of the </a:t>
            </a:r>
            <a:r>
              <a:rPr lang="en-CA" dirty="0" err="1" smtClean="0"/>
              <a:t>Haudenosaunee</a:t>
            </a:r>
            <a:r>
              <a:rPr lang="en-CA" dirty="0" smtClean="0"/>
              <a:t> share a common goal....to live in harmony.</a:t>
            </a:r>
            <a:endParaRPr lang="en-US" dirty="0" smtClean="0"/>
          </a:p>
          <a:p>
            <a:pPr lvl="1">
              <a:buNone/>
            </a:pPr>
            <a:endParaRPr lang="en-CA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The </a:t>
            </a:r>
            <a:r>
              <a:rPr lang="en-CA" dirty="0" err="1" smtClean="0"/>
              <a:t>Haudenosaunee</a:t>
            </a:r>
            <a:r>
              <a:rPr lang="en-CA" dirty="0" smtClean="0"/>
              <a:t> Confederacy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Location of the </a:t>
            </a:r>
            <a:r>
              <a:rPr lang="en-CA" dirty="0" err="1" smtClean="0"/>
              <a:t>Haudenosaunee</a:t>
            </a:r>
            <a:r>
              <a:rPr lang="en-CA" dirty="0" smtClean="0"/>
              <a:t> Confederacy</a:t>
            </a:r>
            <a:endParaRPr lang="en-US" dirty="0"/>
          </a:p>
        </p:txBody>
      </p:sp>
      <p:pic>
        <p:nvPicPr>
          <p:cNvPr id="21512" name="Picture 8" descr="http://www.peace4turtleisland.org/images/MapLand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3559" y="1484784"/>
            <a:ext cx="6118801" cy="48732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Absolute Monarchy </a:t>
            </a:r>
            <a:r>
              <a:rPr lang="en-CA" dirty="0" err="1" smtClean="0"/>
              <a:t>vs</a:t>
            </a:r>
            <a:r>
              <a:rPr lang="en-CA" dirty="0" smtClean="0"/>
              <a:t> Democracy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At the time of first contact between Europeans and First Nations peoples, most European societies were absolute monarchies- power and the right to rule were exclusive to royalty, nobility and the church.  </a:t>
            </a:r>
            <a:endParaRPr lang="en-US" dirty="0"/>
          </a:p>
        </p:txBody>
      </p:sp>
      <p:pic>
        <p:nvPicPr>
          <p:cNvPr id="18434" name="Picture 2" descr="http://joshreads.com/images/07/06/i070625wo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2098" y="3861048"/>
            <a:ext cx="7898506" cy="25462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constitution of the </a:t>
            </a:r>
            <a:r>
              <a:rPr lang="en-CA" dirty="0" err="1" smtClean="0"/>
              <a:t>Haudenosaunee</a:t>
            </a:r>
            <a:r>
              <a:rPr lang="en-CA" dirty="0" smtClean="0"/>
              <a:t> Confederacy, which was passed orally for generations. It outlined:</a:t>
            </a:r>
          </a:p>
          <a:p>
            <a:pPr lvl="1"/>
            <a:r>
              <a:rPr lang="en-CA" dirty="0" smtClean="0"/>
              <a:t>The path to harmony and unity between warring nations</a:t>
            </a:r>
          </a:p>
          <a:p>
            <a:pPr lvl="1"/>
            <a:r>
              <a:rPr lang="en-CA" dirty="0" smtClean="0"/>
              <a:t>Divided power between different levels of </a:t>
            </a:r>
            <a:r>
              <a:rPr lang="en-CA" dirty="0" err="1" smtClean="0"/>
              <a:t>gov’t</a:t>
            </a:r>
            <a:endParaRPr lang="en-CA" dirty="0" smtClean="0"/>
          </a:p>
          <a:p>
            <a:pPr lvl="1"/>
            <a:r>
              <a:rPr lang="en-CA" dirty="0" smtClean="0"/>
              <a:t>Provided for equal participation of people in the gov’t – including women.</a:t>
            </a:r>
          </a:p>
          <a:p>
            <a:pPr lvl="1"/>
            <a:r>
              <a:rPr lang="en-CA" dirty="0" smtClean="0"/>
              <a:t>Guaranteed rights and freedom – freedom of speech, religion.</a:t>
            </a:r>
          </a:p>
          <a:p>
            <a:pPr lvl="1"/>
            <a:endParaRPr lang="en-CA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Great Law of Peace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270</TotalTime>
  <Words>921</Words>
  <Application>Microsoft Office PowerPoint</Application>
  <PresentationFormat>On-screen Show (4:3)</PresentationFormat>
  <Paragraphs>121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Concourse</vt:lpstr>
      <vt:lpstr>Exploring the Roots of Liberalism</vt:lpstr>
      <vt:lpstr>To what extent have various ideas and events shaped Liberalism over time?</vt:lpstr>
      <vt:lpstr>Liberalism has changed....</vt:lpstr>
      <vt:lpstr>In what ways have Aboriginal peoples contributed to the early development of liberalism? Specific outcome 2.4</vt:lpstr>
      <vt:lpstr>The Haudenosaunee Confederacy</vt:lpstr>
      <vt:lpstr>The Haudenosaunee Confederacy</vt:lpstr>
      <vt:lpstr>Location of the Haudenosaunee Confederacy</vt:lpstr>
      <vt:lpstr>Absolute Monarchy vs Democracy</vt:lpstr>
      <vt:lpstr>The Great Law of Peace</vt:lpstr>
      <vt:lpstr>American and Canadian Influences...</vt:lpstr>
      <vt:lpstr>Relationship between the values of liberalism and origins of liberal thought... Adam Smith, John Stuart Mill</vt:lpstr>
      <vt:lpstr>Western European Origins of Liberalism</vt:lpstr>
      <vt:lpstr>Challenges to Absolute Monarchies</vt:lpstr>
      <vt:lpstr>Liberal Ideas on Economic Systems</vt:lpstr>
      <vt:lpstr>Mercantilism</vt:lpstr>
      <vt:lpstr>Class System in Britain – 1800’s</vt:lpstr>
      <vt:lpstr>Adam Smith and the Wealth of Nations</vt:lpstr>
      <vt:lpstr>Adam Smith and the Wealth of Nations</vt:lpstr>
      <vt:lpstr>Adam Smith believed in...</vt:lpstr>
      <vt:lpstr>Mercantilism - Capitalism </vt:lpstr>
      <vt:lpstr>PowerPoint Presentation</vt:lpstr>
      <vt:lpstr>Classical Liberalism</vt:lpstr>
      <vt:lpstr>Liberal Ideas on Political Systems</vt:lpstr>
      <vt:lpstr>John Stuart Mill</vt:lpstr>
      <vt:lpstr>The Beginnings of Modern Liberalism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Exploring the Roots of Liberalism</dc:title>
  <dc:creator>Colleen Blimke</dc:creator>
  <cp:lastModifiedBy>Bronwyn Kierstead</cp:lastModifiedBy>
  <cp:revision>37</cp:revision>
  <dcterms:created xsi:type="dcterms:W3CDTF">2010-02-22T01:19:48Z</dcterms:created>
  <dcterms:modified xsi:type="dcterms:W3CDTF">2013-03-11T21:04:53Z</dcterms:modified>
</cp:coreProperties>
</file>